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audio3.wav" ContentType="audio/wav"/>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audio4.wav" ContentType="audio/wav"/>
  <Override PartName="/ppt/media/audio5.wav" ContentType="audio/wav"/>
  <Override PartName="/ppt/media/audio6.wav" ContentType="audio/wav"/>
  <Override PartName="/ppt/media/audio7.wav" ContentType="audio/wav"/>
  <Override PartName="/ppt/media/audio8.wav" ContentType="audio/wav"/>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media/audio9.wav" ContentType="audio/wav"/>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media/audio10.wav" ContentType="audio/wav"/>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29"/>
  </p:notesMasterIdLst>
  <p:handoutMasterIdLst>
    <p:handoutMasterId r:id="rId130"/>
  </p:handoutMasterIdLst>
  <p:sldIdLst>
    <p:sldId id="290" r:id="rId3"/>
    <p:sldId id="267" r:id="rId4"/>
    <p:sldId id="416" r:id="rId5"/>
    <p:sldId id="418" r:id="rId6"/>
    <p:sldId id="420" r:id="rId7"/>
    <p:sldId id="415" r:id="rId8"/>
    <p:sldId id="419" r:id="rId9"/>
    <p:sldId id="266" r:id="rId10"/>
    <p:sldId id="382" r:id="rId11"/>
    <p:sldId id="421" r:id="rId12"/>
    <p:sldId id="426" r:id="rId13"/>
    <p:sldId id="424" r:id="rId14"/>
    <p:sldId id="428" r:id="rId15"/>
    <p:sldId id="429" r:id="rId16"/>
    <p:sldId id="427" r:id="rId17"/>
    <p:sldId id="422" r:id="rId18"/>
    <p:sldId id="423" r:id="rId19"/>
    <p:sldId id="383" r:id="rId20"/>
    <p:sldId id="256" r:id="rId21"/>
    <p:sldId id="340" r:id="rId22"/>
    <p:sldId id="258" r:id="rId23"/>
    <p:sldId id="259" r:id="rId24"/>
    <p:sldId id="260" r:id="rId25"/>
    <p:sldId id="261" r:id="rId26"/>
    <p:sldId id="262" r:id="rId27"/>
    <p:sldId id="263" r:id="rId28"/>
    <p:sldId id="289" r:id="rId29"/>
    <p:sldId id="264" r:id="rId30"/>
    <p:sldId id="265" r:id="rId31"/>
    <p:sldId id="348" r:id="rId32"/>
    <p:sldId id="312" r:id="rId33"/>
    <p:sldId id="379" r:id="rId34"/>
    <p:sldId id="271" r:id="rId35"/>
    <p:sldId id="269" r:id="rId36"/>
    <p:sldId id="293" r:id="rId37"/>
    <p:sldId id="291" r:id="rId38"/>
    <p:sldId id="292" r:id="rId39"/>
    <p:sldId id="294" r:id="rId40"/>
    <p:sldId id="268" r:id="rId41"/>
    <p:sldId id="272" r:id="rId42"/>
    <p:sldId id="273" r:id="rId43"/>
    <p:sldId id="270" r:id="rId44"/>
    <p:sldId id="351" r:id="rId45"/>
    <p:sldId id="385" r:id="rId46"/>
    <p:sldId id="274" r:id="rId47"/>
    <p:sldId id="430" r:id="rId48"/>
    <p:sldId id="431" r:id="rId49"/>
    <p:sldId id="356" r:id="rId50"/>
    <p:sldId id="388" r:id="rId51"/>
    <p:sldId id="316" r:id="rId52"/>
    <p:sldId id="386" r:id="rId53"/>
    <p:sldId id="377" r:id="rId54"/>
    <p:sldId id="435" r:id="rId55"/>
    <p:sldId id="432" r:id="rId56"/>
    <p:sldId id="378" r:id="rId57"/>
    <p:sldId id="277" r:id="rId58"/>
    <p:sldId id="314" r:id="rId59"/>
    <p:sldId id="315" r:id="rId60"/>
    <p:sldId id="278" r:id="rId61"/>
    <p:sldId id="279" r:id="rId62"/>
    <p:sldId id="280" r:id="rId63"/>
    <p:sldId id="318" r:id="rId64"/>
    <p:sldId id="319" r:id="rId65"/>
    <p:sldId id="320" r:id="rId66"/>
    <p:sldId id="281" r:id="rId67"/>
    <p:sldId id="374" r:id="rId68"/>
    <p:sldId id="433" r:id="rId69"/>
    <p:sldId id="282" r:id="rId70"/>
    <p:sldId id="375" r:id="rId71"/>
    <p:sldId id="436" r:id="rId72"/>
    <p:sldId id="283" r:id="rId73"/>
    <p:sldId id="321" r:id="rId74"/>
    <p:sldId id="357" r:id="rId75"/>
    <p:sldId id="339" r:id="rId76"/>
    <p:sldId id="393" r:id="rId77"/>
    <p:sldId id="438" r:id="rId78"/>
    <p:sldId id="439" r:id="rId79"/>
    <p:sldId id="440" r:id="rId80"/>
    <p:sldId id="441" r:id="rId81"/>
    <p:sldId id="442" r:id="rId82"/>
    <p:sldId id="394" r:id="rId83"/>
    <p:sldId id="392" r:id="rId84"/>
    <p:sldId id="444" r:id="rId85"/>
    <p:sldId id="445" r:id="rId86"/>
    <p:sldId id="447" r:id="rId87"/>
    <p:sldId id="367" r:id="rId88"/>
    <p:sldId id="448" r:id="rId89"/>
    <p:sldId id="370" r:id="rId90"/>
    <p:sldId id="450" r:id="rId91"/>
    <p:sldId id="452" r:id="rId92"/>
    <p:sldId id="451" r:id="rId93"/>
    <p:sldId id="443" r:id="rId94"/>
    <p:sldId id="369" r:id="rId95"/>
    <p:sldId id="365" r:id="rId96"/>
    <p:sldId id="403" r:id="rId97"/>
    <p:sldId id="404" r:id="rId98"/>
    <p:sldId id="409" r:id="rId99"/>
    <p:sldId id="408" r:id="rId100"/>
    <p:sldId id="410" r:id="rId101"/>
    <p:sldId id="411" r:id="rId102"/>
    <p:sldId id="412" r:id="rId103"/>
    <p:sldId id="371" r:id="rId104"/>
    <p:sldId id="360" r:id="rId105"/>
    <p:sldId id="285" r:id="rId106"/>
    <p:sldId id="322" r:id="rId107"/>
    <p:sldId id="323" r:id="rId108"/>
    <p:sldId id="286" r:id="rId109"/>
    <p:sldId id="324" r:id="rId110"/>
    <p:sldId id="287" r:id="rId111"/>
    <p:sldId id="288" r:id="rId112"/>
    <p:sldId id="295" r:id="rId113"/>
    <p:sldId id="296" r:id="rId114"/>
    <p:sldId id="297" r:id="rId115"/>
    <p:sldId id="298" r:id="rId116"/>
    <p:sldId id="332" r:id="rId117"/>
    <p:sldId id="299" r:id="rId118"/>
    <p:sldId id="330" r:id="rId119"/>
    <p:sldId id="300" r:id="rId120"/>
    <p:sldId id="361" r:id="rId121"/>
    <p:sldId id="325" r:id="rId122"/>
    <p:sldId id="334" r:id="rId123"/>
    <p:sldId id="336" r:id="rId124"/>
    <p:sldId id="327" r:id="rId125"/>
    <p:sldId id="328" r:id="rId126"/>
    <p:sldId id="329" r:id="rId127"/>
    <p:sldId id="373" r:id="rId128"/>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8222"/>
    <a:srgbClr val="F6D1A8"/>
    <a:srgbClr val="A86642"/>
    <a:srgbClr val="008000"/>
    <a:srgbClr val="66FF66"/>
    <a:srgbClr val="00ADEA"/>
    <a:srgbClr val="FBB885"/>
    <a:srgbClr val="F76F09"/>
    <a:srgbClr val="FFC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4" autoAdjust="0"/>
    <p:restoredTop sz="94641" autoAdjust="0"/>
  </p:normalViewPr>
  <p:slideViewPr>
    <p:cSldViewPr>
      <p:cViewPr varScale="1">
        <p:scale>
          <a:sx n="99" d="100"/>
          <a:sy n="99" d="100"/>
        </p:scale>
        <p:origin x="324"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5304" cy="35568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5797022" y="0"/>
            <a:ext cx="4435304" cy="355681"/>
          </a:xfrm>
          <a:prstGeom prst="rect">
            <a:avLst/>
          </a:prstGeom>
        </p:spPr>
        <p:txBody>
          <a:bodyPr vert="horz" lIns="91440" tIns="45720" rIns="91440" bIns="45720" rtlCol="0"/>
          <a:lstStyle>
            <a:lvl1pPr algn="r">
              <a:defRPr sz="1200"/>
            </a:lvl1pPr>
          </a:lstStyle>
          <a:p>
            <a:fld id="{5C182520-607F-496B-90FF-DE53A0E3A952}" type="datetimeFigureOut">
              <a:rPr lang="en-AU" smtClean="0"/>
              <a:t>15/06/2024</a:t>
            </a:fld>
            <a:endParaRPr lang="en-AU"/>
          </a:p>
        </p:txBody>
      </p:sp>
      <p:sp>
        <p:nvSpPr>
          <p:cNvPr id="4" name="Footer Placeholder 3"/>
          <p:cNvSpPr>
            <a:spLocks noGrp="1"/>
          </p:cNvSpPr>
          <p:nvPr>
            <p:ph type="ftr" sz="quarter" idx="2"/>
          </p:nvPr>
        </p:nvSpPr>
        <p:spPr>
          <a:xfrm>
            <a:off x="1" y="6743619"/>
            <a:ext cx="4435304" cy="355681"/>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5797022" y="6743619"/>
            <a:ext cx="4435304" cy="355681"/>
          </a:xfrm>
          <a:prstGeom prst="rect">
            <a:avLst/>
          </a:prstGeom>
        </p:spPr>
        <p:txBody>
          <a:bodyPr vert="horz" lIns="91440" tIns="45720" rIns="91440" bIns="45720" rtlCol="0" anchor="b"/>
          <a:lstStyle>
            <a:lvl1pPr algn="r">
              <a:defRPr sz="1200"/>
            </a:lvl1pPr>
          </a:lstStyle>
          <a:p>
            <a:fld id="{6DE2933F-A6D0-40ED-AC4F-A85386369FF7}" type="slidenum">
              <a:rPr lang="en-AU" smtClean="0"/>
              <a:t>‹#›</a:t>
            </a:fld>
            <a:endParaRPr lang="en-AU"/>
          </a:p>
        </p:txBody>
      </p:sp>
    </p:spTree>
    <p:extLst>
      <p:ext uri="{BB962C8B-B14F-4D97-AF65-F5344CB8AC3E}">
        <p14:creationId xmlns:p14="http://schemas.microsoft.com/office/powerpoint/2010/main" val="76309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98" cy="354965"/>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5797247" y="0"/>
            <a:ext cx="4434998" cy="354965"/>
          </a:xfrm>
          <a:prstGeom prst="rect">
            <a:avLst/>
          </a:prstGeom>
        </p:spPr>
        <p:txBody>
          <a:bodyPr vert="horz" lIns="99048" tIns="49524" rIns="99048" bIns="49524" rtlCol="0"/>
          <a:lstStyle>
            <a:lvl1pPr algn="r">
              <a:defRPr sz="1300"/>
            </a:lvl1pPr>
          </a:lstStyle>
          <a:p>
            <a:fld id="{D42DD9AC-7F9D-4C70-9DE5-AC56A1A67826}" type="datetimeFigureOut">
              <a:rPr lang="en-US" smtClean="0"/>
              <a:t>6/15/2024</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1023462" y="3372167"/>
            <a:ext cx="8187690" cy="3194685"/>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6743103"/>
            <a:ext cx="4434998" cy="354965"/>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5797247" y="6743103"/>
            <a:ext cx="4434998" cy="354965"/>
          </a:xfrm>
          <a:prstGeom prst="rect">
            <a:avLst/>
          </a:prstGeom>
        </p:spPr>
        <p:txBody>
          <a:bodyPr vert="horz" lIns="99048" tIns="49524" rIns="99048" bIns="49524" rtlCol="0" anchor="b"/>
          <a:lstStyle>
            <a:lvl1pPr algn="r">
              <a:defRPr sz="1300"/>
            </a:lvl1pPr>
          </a:lstStyle>
          <a:p>
            <a:fld id="{B0A0288A-5F28-43F6-809F-540EEECF7250}" type="slidenum">
              <a:rPr lang="en-AU" smtClean="0"/>
              <a:t>‹#›</a:t>
            </a:fld>
            <a:endParaRPr lang="en-AU"/>
          </a:p>
        </p:txBody>
      </p:sp>
    </p:spTree>
    <p:extLst>
      <p:ext uri="{BB962C8B-B14F-4D97-AF65-F5344CB8AC3E}">
        <p14:creationId xmlns:p14="http://schemas.microsoft.com/office/powerpoint/2010/main" val="1876468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a:t>
            </a:fld>
            <a:endParaRPr lang="en-AU"/>
          </a:p>
        </p:txBody>
      </p:sp>
    </p:spTree>
    <p:extLst>
      <p:ext uri="{BB962C8B-B14F-4D97-AF65-F5344CB8AC3E}">
        <p14:creationId xmlns:p14="http://schemas.microsoft.com/office/powerpoint/2010/main" val="190793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a:t>
            </a:fld>
            <a:endParaRPr lang="en-AU"/>
          </a:p>
        </p:txBody>
      </p:sp>
    </p:spTree>
    <p:extLst>
      <p:ext uri="{BB962C8B-B14F-4D97-AF65-F5344CB8AC3E}">
        <p14:creationId xmlns:p14="http://schemas.microsoft.com/office/powerpoint/2010/main" val="541287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100</a:t>
            </a:fld>
            <a:endParaRPr lang="en-AU"/>
          </a:p>
        </p:txBody>
      </p:sp>
    </p:spTree>
    <p:extLst>
      <p:ext uri="{BB962C8B-B14F-4D97-AF65-F5344CB8AC3E}">
        <p14:creationId xmlns:p14="http://schemas.microsoft.com/office/powerpoint/2010/main" val="12333779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101</a:t>
            </a:fld>
            <a:endParaRPr lang="en-AU"/>
          </a:p>
        </p:txBody>
      </p:sp>
    </p:spTree>
    <p:extLst>
      <p:ext uri="{BB962C8B-B14F-4D97-AF65-F5344CB8AC3E}">
        <p14:creationId xmlns:p14="http://schemas.microsoft.com/office/powerpoint/2010/main" val="3462090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102</a:t>
            </a:fld>
            <a:endParaRPr lang="en-AU"/>
          </a:p>
        </p:txBody>
      </p:sp>
    </p:spTree>
    <p:extLst>
      <p:ext uri="{BB962C8B-B14F-4D97-AF65-F5344CB8AC3E}">
        <p14:creationId xmlns:p14="http://schemas.microsoft.com/office/powerpoint/2010/main" val="2042391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103</a:t>
            </a:fld>
            <a:endParaRPr lang="en-AU"/>
          </a:p>
        </p:txBody>
      </p:sp>
    </p:spTree>
    <p:extLst>
      <p:ext uri="{BB962C8B-B14F-4D97-AF65-F5344CB8AC3E}">
        <p14:creationId xmlns:p14="http://schemas.microsoft.com/office/powerpoint/2010/main" val="4640654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104</a:t>
            </a:fld>
            <a:endParaRPr lang="en-AU"/>
          </a:p>
        </p:txBody>
      </p:sp>
    </p:spTree>
    <p:extLst>
      <p:ext uri="{BB962C8B-B14F-4D97-AF65-F5344CB8AC3E}">
        <p14:creationId xmlns:p14="http://schemas.microsoft.com/office/powerpoint/2010/main" val="10290483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105</a:t>
            </a:fld>
            <a:endParaRPr lang="en-AU"/>
          </a:p>
        </p:txBody>
      </p:sp>
    </p:spTree>
    <p:extLst>
      <p:ext uri="{BB962C8B-B14F-4D97-AF65-F5344CB8AC3E}">
        <p14:creationId xmlns:p14="http://schemas.microsoft.com/office/powerpoint/2010/main" val="357285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106</a:t>
            </a:fld>
            <a:endParaRPr lang="en-AU"/>
          </a:p>
        </p:txBody>
      </p:sp>
    </p:spTree>
    <p:extLst>
      <p:ext uri="{BB962C8B-B14F-4D97-AF65-F5344CB8AC3E}">
        <p14:creationId xmlns:p14="http://schemas.microsoft.com/office/powerpoint/2010/main" val="2378886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107</a:t>
            </a:fld>
            <a:endParaRPr lang="en-AU"/>
          </a:p>
        </p:txBody>
      </p:sp>
    </p:spTree>
    <p:extLst>
      <p:ext uri="{BB962C8B-B14F-4D97-AF65-F5344CB8AC3E}">
        <p14:creationId xmlns:p14="http://schemas.microsoft.com/office/powerpoint/2010/main" val="2073459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108</a:t>
            </a:fld>
            <a:endParaRPr lang="en-AU"/>
          </a:p>
        </p:txBody>
      </p:sp>
    </p:spTree>
    <p:extLst>
      <p:ext uri="{BB962C8B-B14F-4D97-AF65-F5344CB8AC3E}">
        <p14:creationId xmlns:p14="http://schemas.microsoft.com/office/powerpoint/2010/main" val="33018406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109</a:t>
            </a:fld>
            <a:endParaRPr lang="en-AU"/>
          </a:p>
        </p:txBody>
      </p:sp>
    </p:spTree>
    <p:extLst>
      <p:ext uri="{BB962C8B-B14F-4D97-AF65-F5344CB8AC3E}">
        <p14:creationId xmlns:p14="http://schemas.microsoft.com/office/powerpoint/2010/main" val="3772841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a:t>
            </a:fld>
            <a:endParaRPr lang="en-AU"/>
          </a:p>
        </p:txBody>
      </p:sp>
    </p:spTree>
    <p:extLst>
      <p:ext uri="{BB962C8B-B14F-4D97-AF65-F5344CB8AC3E}">
        <p14:creationId xmlns:p14="http://schemas.microsoft.com/office/powerpoint/2010/main" val="34589273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110</a:t>
            </a:fld>
            <a:endParaRPr lang="en-AU"/>
          </a:p>
        </p:txBody>
      </p:sp>
    </p:spTree>
    <p:extLst>
      <p:ext uri="{BB962C8B-B14F-4D97-AF65-F5344CB8AC3E}">
        <p14:creationId xmlns:p14="http://schemas.microsoft.com/office/powerpoint/2010/main" val="19532450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111</a:t>
            </a:fld>
            <a:endParaRPr lang="en-AU"/>
          </a:p>
        </p:txBody>
      </p:sp>
    </p:spTree>
    <p:extLst>
      <p:ext uri="{BB962C8B-B14F-4D97-AF65-F5344CB8AC3E}">
        <p14:creationId xmlns:p14="http://schemas.microsoft.com/office/powerpoint/2010/main" val="433902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112</a:t>
            </a:fld>
            <a:endParaRPr lang="en-AU"/>
          </a:p>
        </p:txBody>
      </p:sp>
    </p:spTree>
    <p:extLst>
      <p:ext uri="{BB962C8B-B14F-4D97-AF65-F5344CB8AC3E}">
        <p14:creationId xmlns:p14="http://schemas.microsoft.com/office/powerpoint/2010/main" val="35383735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113</a:t>
            </a:fld>
            <a:endParaRPr lang="en-AU"/>
          </a:p>
        </p:txBody>
      </p:sp>
    </p:spTree>
    <p:extLst>
      <p:ext uri="{BB962C8B-B14F-4D97-AF65-F5344CB8AC3E}">
        <p14:creationId xmlns:p14="http://schemas.microsoft.com/office/powerpoint/2010/main" val="8128577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114</a:t>
            </a:fld>
            <a:endParaRPr lang="en-AU"/>
          </a:p>
        </p:txBody>
      </p:sp>
    </p:spTree>
    <p:extLst>
      <p:ext uri="{BB962C8B-B14F-4D97-AF65-F5344CB8AC3E}">
        <p14:creationId xmlns:p14="http://schemas.microsoft.com/office/powerpoint/2010/main" val="13663273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115</a:t>
            </a:fld>
            <a:endParaRPr lang="en-AU"/>
          </a:p>
        </p:txBody>
      </p:sp>
    </p:spTree>
    <p:extLst>
      <p:ext uri="{BB962C8B-B14F-4D97-AF65-F5344CB8AC3E}">
        <p14:creationId xmlns:p14="http://schemas.microsoft.com/office/powerpoint/2010/main" val="24407129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116</a:t>
            </a:fld>
            <a:endParaRPr lang="en-AU"/>
          </a:p>
        </p:txBody>
      </p:sp>
    </p:spTree>
    <p:extLst>
      <p:ext uri="{BB962C8B-B14F-4D97-AF65-F5344CB8AC3E}">
        <p14:creationId xmlns:p14="http://schemas.microsoft.com/office/powerpoint/2010/main" val="2638109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117</a:t>
            </a:fld>
            <a:endParaRPr lang="en-AU"/>
          </a:p>
        </p:txBody>
      </p:sp>
    </p:spTree>
    <p:extLst>
      <p:ext uri="{BB962C8B-B14F-4D97-AF65-F5344CB8AC3E}">
        <p14:creationId xmlns:p14="http://schemas.microsoft.com/office/powerpoint/2010/main" val="16515731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118</a:t>
            </a:fld>
            <a:endParaRPr lang="en-AU"/>
          </a:p>
        </p:txBody>
      </p:sp>
    </p:spTree>
    <p:extLst>
      <p:ext uri="{BB962C8B-B14F-4D97-AF65-F5344CB8AC3E}">
        <p14:creationId xmlns:p14="http://schemas.microsoft.com/office/powerpoint/2010/main" val="32762300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119</a:t>
            </a:fld>
            <a:endParaRPr lang="en-AU"/>
          </a:p>
        </p:txBody>
      </p:sp>
    </p:spTree>
    <p:extLst>
      <p:ext uri="{BB962C8B-B14F-4D97-AF65-F5344CB8AC3E}">
        <p14:creationId xmlns:p14="http://schemas.microsoft.com/office/powerpoint/2010/main" val="130955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a:t>
            </a:fld>
            <a:endParaRPr lang="en-AU"/>
          </a:p>
        </p:txBody>
      </p:sp>
    </p:spTree>
    <p:extLst>
      <p:ext uri="{BB962C8B-B14F-4D97-AF65-F5344CB8AC3E}">
        <p14:creationId xmlns:p14="http://schemas.microsoft.com/office/powerpoint/2010/main" val="31392344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120</a:t>
            </a:fld>
            <a:endParaRPr lang="en-AU"/>
          </a:p>
        </p:txBody>
      </p:sp>
    </p:spTree>
    <p:extLst>
      <p:ext uri="{BB962C8B-B14F-4D97-AF65-F5344CB8AC3E}">
        <p14:creationId xmlns:p14="http://schemas.microsoft.com/office/powerpoint/2010/main" val="27821603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121</a:t>
            </a:fld>
            <a:endParaRPr lang="en-AU"/>
          </a:p>
        </p:txBody>
      </p:sp>
    </p:spTree>
    <p:extLst>
      <p:ext uri="{BB962C8B-B14F-4D97-AF65-F5344CB8AC3E}">
        <p14:creationId xmlns:p14="http://schemas.microsoft.com/office/powerpoint/2010/main" val="16123715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122</a:t>
            </a:fld>
            <a:endParaRPr lang="en-AU"/>
          </a:p>
        </p:txBody>
      </p:sp>
    </p:spTree>
    <p:extLst>
      <p:ext uri="{BB962C8B-B14F-4D97-AF65-F5344CB8AC3E}">
        <p14:creationId xmlns:p14="http://schemas.microsoft.com/office/powerpoint/2010/main" val="28536387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123</a:t>
            </a:fld>
            <a:endParaRPr lang="en-AU"/>
          </a:p>
        </p:txBody>
      </p:sp>
    </p:spTree>
    <p:extLst>
      <p:ext uri="{BB962C8B-B14F-4D97-AF65-F5344CB8AC3E}">
        <p14:creationId xmlns:p14="http://schemas.microsoft.com/office/powerpoint/2010/main" val="22839246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124</a:t>
            </a:fld>
            <a:endParaRPr lang="en-AU"/>
          </a:p>
        </p:txBody>
      </p:sp>
    </p:spTree>
    <p:extLst>
      <p:ext uri="{BB962C8B-B14F-4D97-AF65-F5344CB8AC3E}">
        <p14:creationId xmlns:p14="http://schemas.microsoft.com/office/powerpoint/2010/main" val="26249538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125</a:t>
            </a:fld>
            <a:endParaRPr lang="en-AU"/>
          </a:p>
        </p:txBody>
      </p:sp>
    </p:spTree>
    <p:extLst>
      <p:ext uri="{BB962C8B-B14F-4D97-AF65-F5344CB8AC3E}">
        <p14:creationId xmlns:p14="http://schemas.microsoft.com/office/powerpoint/2010/main" val="40479412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126</a:t>
            </a:fld>
            <a:endParaRPr lang="en-AU"/>
          </a:p>
        </p:txBody>
      </p:sp>
    </p:spTree>
    <p:extLst>
      <p:ext uri="{BB962C8B-B14F-4D97-AF65-F5344CB8AC3E}">
        <p14:creationId xmlns:p14="http://schemas.microsoft.com/office/powerpoint/2010/main" val="224237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13</a:t>
            </a:fld>
            <a:endParaRPr lang="en-AU"/>
          </a:p>
        </p:txBody>
      </p:sp>
    </p:spTree>
    <p:extLst>
      <p:ext uri="{BB962C8B-B14F-4D97-AF65-F5344CB8AC3E}">
        <p14:creationId xmlns:p14="http://schemas.microsoft.com/office/powerpoint/2010/main" val="342544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14</a:t>
            </a:fld>
            <a:endParaRPr lang="en-AU"/>
          </a:p>
        </p:txBody>
      </p:sp>
    </p:spTree>
    <p:extLst>
      <p:ext uri="{BB962C8B-B14F-4D97-AF65-F5344CB8AC3E}">
        <p14:creationId xmlns:p14="http://schemas.microsoft.com/office/powerpoint/2010/main" val="1898569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15</a:t>
            </a:fld>
            <a:endParaRPr lang="en-AU"/>
          </a:p>
        </p:txBody>
      </p:sp>
    </p:spTree>
    <p:extLst>
      <p:ext uri="{BB962C8B-B14F-4D97-AF65-F5344CB8AC3E}">
        <p14:creationId xmlns:p14="http://schemas.microsoft.com/office/powerpoint/2010/main" val="3781615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16</a:t>
            </a:fld>
            <a:endParaRPr lang="en-AU"/>
          </a:p>
        </p:txBody>
      </p:sp>
    </p:spTree>
    <p:extLst>
      <p:ext uri="{BB962C8B-B14F-4D97-AF65-F5344CB8AC3E}">
        <p14:creationId xmlns:p14="http://schemas.microsoft.com/office/powerpoint/2010/main" val="2543350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17</a:t>
            </a:fld>
            <a:endParaRPr lang="en-AU"/>
          </a:p>
        </p:txBody>
      </p:sp>
    </p:spTree>
    <p:extLst>
      <p:ext uri="{BB962C8B-B14F-4D97-AF65-F5344CB8AC3E}">
        <p14:creationId xmlns:p14="http://schemas.microsoft.com/office/powerpoint/2010/main" val="1256747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18</a:t>
            </a:fld>
            <a:endParaRPr lang="en-AU"/>
          </a:p>
        </p:txBody>
      </p:sp>
    </p:spTree>
    <p:extLst>
      <p:ext uri="{BB962C8B-B14F-4D97-AF65-F5344CB8AC3E}">
        <p14:creationId xmlns:p14="http://schemas.microsoft.com/office/powerpoint/2010/main" val="137940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19</a:t>
            </a:fld>
            <a:endParaRPr lang="en-AU"/>
          </a:p>
        </p:txBody>
      </p:sp>
    </p:spTree>
    <p:extLst>
      <p:ext uri="{BB962C8B-B14F-4D97-AF65-F5344CB8AC3E}">
        <p14:creationId xmlns:p14="http://schemas.microsoft.com/office/powerpoint/2010/main" val="248973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a:t>
            </a:fld>
            <a:endParaRPr lang="en-AU"/>
          </a:p>
        </p:txBody>
      </p:sp>
    </p:spTree>
    <p:extLst>
      <p:ext uri="{BB962C8B-B14F-4D97-AF65-F5344CB8AC3E}">
        <p14:creationId xmlns:p14="http://schemas.microsoft.com/office/powerpoint/2010/main" val="1079873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20</a:t>
            </a:fld>
            <a:endParaRPr lang="en-AU"/>
          </a:p>
        </p:txBody>
      </p:sp>
    </p:spTree>
    <p:extLst>
      <p:ext uri="{BB962C8B-B14F-4D97-AF65-F5344CB8AC3E}">
        <p14:creationId xmlns:p14="http://schemas.microsoft.com/office/powerpoint/2010/main" val="2709570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21</a:t>
            </a:fld>
            <a:endParaRPr lang="en-AU"/>
          </a:p>
        </p:txBody>
      </p:sp>
    </p:spTree>
    <p:extLst>
      <p:ext uri="{BB962C8B-B14F-4D97-AF65-F5344CB8AC3E}">
        <p14:creationId xmlns:p14="http://schemas.microsoft.com/office/powerpoint/2010/main" val="660120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22</a:t>
            </a:fld>
            <a:endParaRPr lang="en-AU"/>
          </a:p>
        </p:txBody>
      </p:sp>
    </p:spTree>
    <p:extLst>
      <p:ext uri="{BB962C8B-B14F-4D97-AF65-F5344CB8AC3E}">
        <p14:creationId xmlns:p14="http://schemas.microsoft.com/office/powerpoint/2010/main" val="2742543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23</a:t>
            </a:fld>
            <a:endParaRPr lang="en-AU"/>
          </a:p>
        </p:txBody>
      </p:sp>
    </p:spTree>
    <p:extLst>
      <p:ext uri="{BB962C8B-B14F-4D97-AF65-F5344CB8AC3E}">
        <p14:creationId xmlns:p14="http://schemas.microsoft.com/office/powerpoint/2010/main" val="1210909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24</a:t>
            </a:fld>
            <a:endParaRPr lang="en-AU"/>
          </a:p>
        </p:txBody>
      </p:sp>
    </p:spTree>
    <p:extLst>
      <p:ext uri="{BB962C8B-B14F-4D97-AF65-F5344CB8AC3E}">
        <p14:creationId xmlns:p14="http://schemas.microsoft.com/office/powerpoint/2010/main" val="2611765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25</a:t>
            </a:fld>
            <a:endParaRPr lang="en-AU"/>
          </a:p>
        </p:txBody>
      </p:sp>
    </p:spTree>
    <p:extLst>
      <p:ext uri="{BB962C8B-B14F-4D97-AF65-F5344CB8AC3E}">
        <p14:creationId xmlns:p14="http://schemas.microsoft.com/office/powerpoint/2010/main" val="3548560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26</a:t>
            </a:fld>
            <a:endParaRPr lang="en-AU"/>
          </a:p>
        </p:txBody>
      </p:sp>
    </p:spTree>
    <p:extLst>
      <p:ext uri="{BB962C8B-B14F-4D97-AF65-F5344CB8AC3E}">
        <p14:creationId xmlns:p14="http://schemas.microsoft.com/office/powerpoint/2010/main" val="205084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27</a:t>
            </a:fld>
            <a:endParaRPr lang="en-AU"/>
          </a:p>
        </p:txBody>
      </p:sp>
    </p:spTree>
    <p:extLst>
      <p:ext uri="{BB962C8B-B14F-4D97-AF65-F5344CB8AC3E}">
        <p14:creationId xmlns:p14="http://schemas.microsoft.com/office/powerpoint/2010/main" val="3315170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28</a:t>
            </a:fld>
            <a:endParaRPr lang="en-AU"/>
          </a:p>
        </p:txBody>
      </p:sp>
    </p:spTree>
    <p:extLst>
      <p:ext uri="{BB962C8B-B14F-4D97-AF65-F5344CB8AC3E}">
        <p14:creationId xmlns:p14="http://schemas.microsoft.com/office/powerpoint/2010/main" val="357526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29</a:t>
            </a:fld>
            <a:endParaRPr lang="en-AU"/>
          </a:p>
        </p:txBody>
      </p:sp>
    </p:spTree>
    <p:extLst>
      <p:ext uri="{BB962C8B-B14F-4D97-AF65-F5344CB8AC3E}">
        <p14:creationId xmlns:p14="http://schemas.microsoft.com/office/powerpoint/2010/main" val="419187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a:t>
            </a:fld>
            <a:endParaRPr lang="en-AU"/>
          </a:p>
        </p:txBody>
      </p:sp>
    </p:spTree>
    <p:extLst>
      <p:ext uri="{BB962C8B-B14F-4D97-AF65-F5344CB8AC3E}">
        <p14:creationId xmlns:p14="http://schemas.microsoft.com/office/powerpoint/2010/main" val="2526498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30</a:t>
            </a:fld>
            <a:endParaRPr lang="en-AU"/>
          </a:p>
        </p:txBody>
      </p:sp>
    </p:spTree>
    <p:extLst>
      <p:ext uri="{BB962C8B-B14F-4D97-AF65-F5344CB8AC3E}">
        <p14:creationId xmlns:p14="http://schemas.microsoft.com/office/powerpoint/2010/main" val="366527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31</a:t>
            </a:fld>
            <a:endParaRPr lang="en-AU"/>
          </a:p>
        </p:txBody>
      </p:sp>
    </p:spTree>
    <p:extLst>
      <p:ext uri="{BB962C8B-B14F-4D97-AF65-F5344CB8AC3E}">
        <p14:creationId xmlns:p14="http://schemas.microsoft.com/office/powerpoint/2010/main" val="1754731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32</a:t>
            </a:fld>
            <a:endParaRPr lang="en-AU"/>
          </a:p>
        </p:txBody>
      </p:sp>
    </p:spTree>
    <p:extLst>
      <p:ext uri="{BB962C8B-B14F-4D97-AF65-F5344CB8AC3E}">
        <p14:creationId xmlns:p14="http://schemas.microsoft.com/office/powerpoint/2010/main" val="1024940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33</a:t>
            </a:fld>
            <a:endParaRPr lang="en-AU"/>
          </a:p>
        </p:txBody>
      </p:sp>
    </p:spTree>
    <p:extLst>
      <p:ext uri="{BB962C8B-B14F-4D97-AF65-F5344CB8AC3E}">
        <p14:creationId xmlns:p14="http://schemas.microsoft.com/office/powerpoint/2010/main" val="82265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34</a:t>
            </a:fld>
            <a:endParaRPr lang="en-AU"/>
          </a:p>
        </p:txBody>
      </p:sp>
    </p:spTree>
    <p:extLst>
      <p:ext uri="{BB962C8B-B14F-4D97-AF65-F5344CB8AC3E}">
        <p14:creationId xmlns:p14="http://schemas.microsoft.com/office/powerpoint/2010/main" val="446469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35</a:t>
            </a:fld>
            <a:endParaRPr lang="en-AU"/>
          </a:p>
        </p:txBody>
      </p:sp>
    </p:spTree>
    <p:extLst>
      <p:ext uri="{BB962C8B-B14F-4D97-AF65-F5344CB8AC3E}">
        <p14:creationId xmlns:p14="http://schemas.microsoft.com/office/powerpoint/2010/main" val="2274040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36</a:t>
            </a:fld>
            <a:endParaRPr lang="en-AU"/>
          </a:p>
        </p:txBody>
      </p:sp>
    </p:spTree>
    <p:extLst>
      <p:ext uri="{BB962C8B-B14F-4D97-AF65-F5344CB8AC3E}">
        <p14:creationId xmlns:p14="http://schemas.microsoft.com/office/powerpoint/2010/main" val="1473520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37</a:t>
            </a:fld>
            <a:endParaRPr lang="en-AU"/>
          </a:p>
        </p:txBody>
      </p:sp>
    </p:spTree>
    <p:extLst>
      <p:ext uri="{BB962C8B-B14F-4D97-AF65-F5344CB8AC3E}">
        <p14:creationId xmlns:p14="http://schemas.microsoft.com/office/powerpoint/2010/main" val="3234891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38</a:t>
            </a:fld>
            <a:endParaRPr lang="en-AU"/>
          </a:p>
        </p:txBody>
      </p:sp>
    </p:spTree>
    <p:extLst>
      <p:ext uri="{BB962C8B-B14F-4D97-AF65-F5344CB8AC3E}">
        <p14:creationId xmlns:p14="http://schemas.microsoft.com/office/powerpoint/2010/main" val="167758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39</a:t>
            </a:fld>
            <a:endParaRPr lang="en-AU"/>
          </a:p>
        </p:txBody>
      </p:sp>
    </p:spTree>
    <p:extLst>
      <p:ext uri="{BB962C8B-B14F-4D97-AF65-F5344CB8AC3E}">
        <p14:creationId xmlns:p14="http://schemas.microsoft.com/office/powerpoint/2010/main" val="207004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a:t>
            </a:fld>
            <a:endParaRPr lang="en-AU"/>
          </a:p>
        </p:txBody>
      </p:sp>
    </p:spTree>
    <p:extLst>
      <p:ext uri="{BB962C8B-B14F-4D97-AF65-F5344CB8AC3E}">
        <p14:creationId xmlns:p14="http://schemas.microsoft.com/office/powerpoint/2010/main" val="1425369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40</a:t>
            </a:fld>
            <a:endParaRPr lang="en-AU"/>
          </a:p>
        </p:txBody>
      </p:sp>
    </p:spTree>
    <p:extLst>
      <p:ext uri="{BB962C8B-B14F-4D97-AF65-F5344CB8AC3E}">
        <p14:creationId xmlns:p14="http://schemas.microsoft.com/office/powerpoint/2010/main" val="2646317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41</a:t>
            </a:fld>
            <a:endParaRPr lang="en-AU"/>
          </a:p>
        </p:txBody>
      </p:sp>
    </p:spTree>
    <p:extLst>
      <p:ext uri="{BB962C8B-B14F-4D97-AF65-F5344CB8AC3E}">
        <p14:creationId xmlns:p14="http://schemas.microsoft.com/office/powerpoint/2010/main" val="1207332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42</a:t>
            </a:fld>
            <a:endParaRPr lang="en-AU"/>
          </a:p>
        </p:txBody>
      </p:sp>
    </p:spTree>
    <p:extLst>
      <p:ext uri="{BB962C8B-B14F-4D97-AF65-F5344CB8AC3E}">
        <p14:creationId xmlns:p14="http://schemas.microsoft.com/office/powerpoint/2010/main" val="3397561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43</a:t>
            </a:fld>
            <a:endParaRPr lang="en-AU"/>
          </a:p>
        </p:txBody>
      </p:sp>
    </p:spTree>
    <p:extLst>
      <p:ext uri="{BB962C8B-B14F-4D97-AF65-F5344CB8AC3E}">
        <p14:creationId xmlns:p14="http://schemas.microsoft.com/office/powerpoint/2010/main" val="377636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44</a:t>
            </a:fld>
            <a:endParaRPr lang="en-AU"/>
          </a:p>
        </p:txBody>
      </p:sp>
    </p:spTree>
    <p:extLst>
      <p:ext uri="{BB962C8B-B14F-4D97-AF65-F5344CB8AC3E}">
        <p14:creationId xmlns:p14="http://schemas.microsoft.com/office/powerpoint/2010/main" val="2281787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45</a:t>
            </a:fld>
            <a:endParaRPr lang="en-AU"/>
          </a:p>
        </p:txBody>
      </p:sp>
    </p:spTree>
    <p:extLst>
      <p:ext uri="{BB962C8B-B14F-4D97-AF65-F5344CB8AC3E}">
        <p14:creationId xmlns:p14="http://schemas.microsoft.com/office/powerpoint/2010/main" val="1342938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46</a:t>
            </a:fld>
            <a:endParaRPr lang="en-AU"/>
          </a:p>
        </p:txBody>
      </p:sp>
    </p:spTree>
    <p:extLst>
      <p:ext uri="{BB962C8B-B14F-4D97-AF65-F5344CB8AC3E}">
        <p14:creationId xmlns:p14="http://schemas.microsoft.com/office/powerpoint/2010/main" val="168432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47</a:t>
            </a:fld>
            <a:endParaRPr lang="en-AU"/>
          </a:p>
        </p:txBody>
      </p:sp>
    </p:spTree>
    <p:extLst>
      <p:ext uri="{BB962C8B-B14F-4D97-AF65-F5344CB8AC3E}">
        <p14:creationId xmlns:p14="http://schemas.microsoft.com/office/powerpoint/2010/main" val="2538608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48</a:t>
            </a:fld>
            <a:endParaRPr lang="en-AU"/>
          </a:p>
        </p:txBody>
      </p:sp>
    </p:spTree>
    <p:extLst>
      <p:ext uri="{BB962C8B-B14F-4D97-AF65-F5344CB8AC3E}">
        <p14:creationId xmlns:p14="http://schemas.microsoft.com/office/powerpoint/2010/main" val="2496360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49</a:t>
            </a:fld>
            <a:endParaRPr lang="en-AU"/>
          </a:p>
        </p:txBody>
      </p:sp>
    </p:spTree>
    <p:extLst>
      <p:ext uri="{BB962C8B-B14F-4D97-AF65-F5344CB8AC3E}">
        <p14:creationId xmlns:p14="http://schemas.microsoft.com/office/powerpoint/2010/main" val="298553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a:t>
            </a:fld>
            <a:endParaRPr lang="en-AU"/>
          </a:p>
        </p:txBody>
      </p:sp>
    </p:spTree>
    <p:extLst>
      <p:ext uri="{BB962C8B-B14F-4D97-AF65-F5344CB8AC3E}">
        <p14:creationId xmlns:p14="http://schemas.microsoft.com/office/powerpoint/2010/main" val="3861505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50</a:t>
            </a:fld>
            <a:endParaRPr lang="en-AU"/>
          </a:p>
        </p:txBody>
      </p:sp>
    </p:spTree>
    <p:extLst>
      <p:ext uri="{BB962C8B-B14F-4D97-AF65-F5344CB8AC3E}">
        <p14:creationId xmlns:p14="http://schemas.microsoft.com/office/powerpoint/2010/main" val="2032851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51</a:t>
            </a:fld>
            <a:endParaRPr lang="en-AU"/>
          </a:p>
        </p:txBody>
      </p:sp>
    </p:spTree>
    <p:extLst>
      <p:ext uri="{BB962C8B-B14F-4D97-AF65-F5344CB8AC3E}">
        <p14:creationId xmlns:p14="http://schemas.microsoft.com/office/powerpoint/2010/main" val="4078679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52</a:t>
            </a:fld>
            <a:endParaRPr lang="en-AU"/>
          </a:p>
        </p:txBody>
      </p:sp>
    </p:spTree>
    <p:extLst>
      <p:ext uri="{BB962C8B-B14F-4D97-AF65-F5344CB8AC3E}">
        <p14:creationId xmlns:p14="http://schemas.microsoft.com/office/powerpoint/2010/main" val="2180509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53</a:t>
            </a:fld>
            <a:endParaRPr lang="en-AU"/>
          </a:p>
        </p:txBody>
      </p:sp>
    </p:spTree>
    <p:extLst>
      <p:ext uri="{BB962C8B-B14F-4D97-AF65-F5344CB8AC3E}">
        <p14:creationId xmlns:p14="http://schemas.microsoft.com/office/powerpoint/2010/main" val="3043630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54</a:t>
            </a:fld>
            <a:endParaRPr lang="en-AU"/>
          </a:p>
        </p:txBody>
      </p:sp>
    </p:spTree>
    <p:extLst>
      <p:ext uri="{BB962C8B-B14F-4D97-AF65-F5344CB8AC3E}">
        <p14:creationId xmlns:p14="http://schemas.microsoft.com/office/powerpoint/2010/main" val="403394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55</a:t>
            </a:fld>
            <a:endParaRPr lang="en-AU"/>
          </a:p>
        </p:txBody>
      </p:sp>
    </p:spTree>
    <p:extLst>
      <p:ext uri="{BB962C8B-B14F-4D97-AF65-F5344CB8AC3E}">
        <p14:creationId xmlns:p14="http://schemas.microsoft.com/office/powerpoint/2010/main" val="1673962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56</a:t>
            </a:fld>
            <a:endParaRPr lang="en-AU"/>
          </a:p>
        </p:txBody>
      </p:sp>
    </p:spTree>
    <p:extLst>
      <p:ext uri="{BB962C8B-B14F-4D97-AF65-F5344CB8AC3E}">
        <p14:creationId xmlns:p14="http://schemas.microsoft.com/office/powerpoint/2010/main" val="2216558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57</a:t>
            </a:fld>
            <a:endParaRPr lang="en-AU"/>
          </a:p>
        </p:txBody>
      </p:sp>
    </p:spTree>
    <p:extLst>
      <p:ext uri="{BB962C8B-B14F-4D97-AF65-F5344CB8AC3E}">
        <p14:creationId xmlns:p14="http://schemas.microsoft.com/office/powerpoint/2010/main" val="1021136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58</a:t>
            </a:fld>
            <a:endParaRPr lang="en-AU"/>
          </a:p>
        </p:txBody>
      </p:sp>
    </p:spTree>
    <p:extLst>
      <p:ext uri="{BB962C8B-B14F-4D97-AF65-F5344CB8AC3E}">
        <p14:creationId xmlns:p14="http://schemas.microsoft.com/office/powerpoint/2010/main" val="68032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59</a:t>
            </a:fld>
            <a:endParaRPr lang="en-AU"/>
          </a:p>
        </p:txBody>
      </p:sp>
    </p:spTree>
    <p:extLst>
      <p:ext uri="{BB962C8B-B14F-4D97-AF65-F5344CB8AC3E}">
        <p14:creationId xmlns:p14="http://schemas.microsoft.com/office/powerpoint/2010/main" val="382165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a:t>
            </a:fld>
            <a:endParaRPr lang="en-AU"/>
          </a:p>
        </p:txBody>
      </p:sp>
    </p:spTree>
    <p:extLst>
      <p:ext uri="{BB962C8B-B14F-4D97-AF65-F5344CB8AC3E}">
        <p14:creationId xmlns:p14="http://schemas.microsoft.com/office/powerpoint/2010/main" val="36494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60</a:t>
            </a:fld>
            <a:endParaRPr lang="en-AU"/>
          </a:p>
        </p:txBody>
      </p:sp>
    </p:spTree>
    <p:extLst>
      <p:ext uri="{BB962C8B-B14F-4D97-AF65-F5344CB8AC3E}">
        <p14:creationId xmlns:p14="http://schemas.microsoft.com/office/powerpoint/2010/main" val="2357725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61</a:t>
            </a:fld>
            <a:endParaRPr lang="en-AU"/>
          </a:p>
        </p:txBody>
      </p:sp>
    </p:spTree>
    <p:extLst>
      <p:ext uri="{BB962C8B-B14F-4D97-AF65-F5344CB8AC3E}">
        <p14:creationId xmlns:p14="http://schemas.microsoft.com/office/powerpoint/2010/main" val="3646374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62</a:t>
            </a:fld>
            <a:endParaRPr lang="en-AU"/>
          </a:p>
        </p:txBody>
      </p:sp>
    </p:spTree>
    <p:extLst>
      <p:ext uri="{BB962C8B-B14F-4D97-AF65-F5344CB8AC3E}">
        <p14:creationId xmlns:p14="http://schemas.microsoft.com/office/powerpoint/2010/main" val="350599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63</a:t>
            </a:fld>
            <a:endParaRPr lang="en-AU"/>
          </a:p>
        </p:txBody>
      </p:sp>
    </p:spTree>
    <p:extLst>
      <p:ext uri="{BB962C8B-B14F-4D97-AF65-F5344CB8AC3E}">
        <p14:creationId xmlns:p14="http://schemas.microsoft.com/office/powerpoint/2010/main" val="954449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64</a:t>
            </a:fld>
            <a:endParaRPr lang="en-AU"/>
          </a:p>
        </p:txBody>
      </p:sp>
    </p:spTree>
    <p:extLst>
      <p:ext uri="{BB962C8B-B14F-4D97-AF65-F5344CB8AC3E}">
        <p14:creationId xmlns:p14="http://schemas.microsoft.com/office/powerpoint/2010/main" val="3663996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65</a:t>
            </a:fld>
            <a:endParaRPr lang="en-AU"/>
          </a:p>
        </p:txBody>
      </p:sp>
    </p:spTree>
    <p:extLst>
      <p:ext uri="{BB962C8B-B14F-4D97-AF65-F5344CB8AC3E}">
        <p14:creationId xmlns:p14="http://schemas.microsoft.com/office/powerpoint/2010/main" val="3679644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66</a:t>
            </a:fld>
            <a:endParaRPr lang="en-AU"/>
          </a:p>
        </p:txBody>
      </p:sp>
    </p:spTree>
    <p:extLst>
      <p:ext uri="{BB962C8B-B14F-4D97-AF65-F5344CB8AC3E}">
        <p14:creationId xmlns:p14="http://schemas.microsoft.com/office/powerpoint/2010/main" val="27437550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67</a:t>
            </a:fld>
            <a:endParaRPr lang="en-AU"/>
          </a:p>
        </p:txBody>
      </p:sp>
    </p:spTree>
    <p:extLst>
      <p:ext uri="{BB962C8B-B14F-4D97-AF65-F5344CB8AC3E}">
        <p14:creationId xmlns:p14="http://schemas.microsoft.com/office/powerpoint/2010/main" val="613115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68</a:t>
            </a:fld>
            <a:endParaRPr lang="en-AU"/>
          </a:p>
        </p:txBody>
      </p:sp>
    </p:spTree>
    <p:extLst>
      <p:ext uri="{BB962C8B-B14F-4D97-AF65-F5344CB8AC3E}">
        <p14:creationId xmlns:p14="http://schemas.microsoft.com/office/powerpoint/2010/main" val="288179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69</a:t>
            </a:fld>
            <a:endParaRPr lang="en-AU"/>
          </a:p>
        </p:txBody>
      </p:sp>
    </p:spTree>
    <p:extLst>
      <p:ext uri="{BB962C8B-B14F-4D97-AF65-F5344CB8AC3E}">
        <p14:creationId xmlns:p14="http://schemas.microsoft.com/office/powerpoint/2010/main" val="2427666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a:t>
            </a:fld>
            <a:endParaRPr lang="en-AU"/>
          </a:p>
        </p:txBody>
      </p:sp>
    </p:spTree>
    <p:extLst>
      <p:ext uri="{BB962C8B-B14F-4D97-AF65-F5344CB8AC3E}">
        <p14:creationId xmlns:p14="http://schemas.microsoft.com/office/powerpoint/2010/main" val="1376019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70</a:t>
            </a:fld>
            <a:endParaRPr lang="en-AU"/>
          </a:p>
        </p:txBody>
      </p:sp>
    </p:spTree>
    <p:extLst>
      <p:ext uri="{BB962C8B-B14F-4D97-AF65-F5344CB8AC3E}">
        <p14:creationId xmlns:p14="http://schemas.microsoft.com/office/powerpoint/2010/main" val="3129794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71</a:t>
            </a:fld>
            <a:endParaRPr lang="en-AU"/>
          </a:p>
        </p:txBody>
      </p:sp>
    </p:spTree>
    <p:extLst>
      <p:ext uri="{BB962C8B-B14F-4D97-AF65-F5344CB8AC3E}">
        <p14:creationId xmlns:p14="http://schemas.microsoft.com/office/powerpoint/2010/main" val="19579475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669A04-AE7A-4122-BFD7-BA48D59B318F}" type="slidenum">
              <a:rPr lang="en-US"/>
              <a:pPr/>
              <a:t>72</a:t>
            </a:fld>
            <a:endParaRPr lang="en-US"/>
          </a:p>
        </p:txBody>
      </p:sp>
      <p:sp>
        <p:nvSpPr>
          <p:cNvPr id="52226" name="Rectangle 2"/>
          <p:cNvSpPr>
            <a:spLocks noGrp="1" noRot="1" noChangeAspect="1" noChangeArrowheads="1" noTextEdit="1"/>
          </p:cNvSpPr>
          <p:nvPr>
            <p:ph type="sldImg"/>
          </p:nvPr>
        </p:nvSpPr>
        <p:spPr bwMode="auto">
          <a:xfrm>
            <a:off x="3343275" y="533400"/>
            <a:ext cx="3548063" cy="2660650"/>
          </a:xfrm>
          <a:prstGeom prst="rect">
            <a:avLst/>
          </a:prstGeo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1364617" y="3372167"/>
            <a:ext cx="7505382" cy="3194685"/>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371684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73</a:t>
            </a:fld>
            <a:endParaRPr lang="en-AU"/>
          </a:p>
        </p:txBody>
      </p:sp>
    </p:spTree>
    <p:extLst>
      <p:ext uri="{BB962C8B-B14F-4D97-AF65-F5344CB8AC3E}">
        <p14:creationId xmlns:p14="http://schemas.microsoft.com/office/powerpoint/2010/main" val="730736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74</a:t>
            </a:fld>
            <a:endParaRPr lang="en-AU"/>
          </a:p>
        </p:txBody>
      </p:sp>
    </p:spTree>
    <p:extLst>
      <p:ext uri="{BB962C8B-B14F-4D97-AF65-F5344CB8AC3E}">
        <p14:creationId xmlns:p14="http://schemas.microsoft.com/office/powerpoint/2010/main" val="30533033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75</a:t>
            </a:fld>
            <a:endParaRPr lang="en-AU"/>
          </a:p>
        </p:txBody>
      </p:sp>
    </p:spTree>
    <p:extLst>
      <p:ext uri="{BB962C8B-B14F-4D97-AF65-F5344CB8AC3E}">
        <p14:creationId xmlns:p14="http://schemas.microsoft.com/office/powerpoint/2010/main" val="30065587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76</a:t>
            </a:fld>
            <a:endParaRPr lang="en-AU"/>
          </a:p>
        </p:txBody>
      </p:sp>
    </p:spTree>
    <p:extLst>
      <p:ext uri="{BB962C8B-B14F-4D97-AF65-F5344CB8AC3E}">
        <p14:creationId xmlns:p14="http://schemas.microsoft.com/office/powerpoint/2010/main" val="8963022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77</a:t>
            </a:fld>
            <a:endParaRPr lang="en-AU"/>
          </a:p>
        </p:txBody>
      </p:sp>
    </p:spTree>
    <p:extLst>
      <p:ext uri="{BB962C8B-B14F-4D97-AF65-F5344CB8AC3E}">
        <p14:creationId xmlns:p14="http://schemas.microsoft.com/office/powerpoint/2010/main" val="39613651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78</a:t>
            </a:fld>
            <a:endParaRPr lang="en-AU"/>
          </a:p>
        </p:txBody>
      </p:sp>
    </p:spTree>
    <p:extLst>
      <p:ext uri="{BB962C8B-B14F-4D97-AF65-F5344CB8AC3E}">
        <p14:creationId xmlns:p14="http://schemas.microsoft.com/office/powerpoint/2010/main" val="381533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79</a:t>
            </a:fld>
            <a:endParaRPr lang="en-AU"/>
          </a:p>
        </p:txBody>
      </p:sp>
    </p:spTree>
    <p:extLst>
      <p:ext uri="{BB962C8B-B14F-4D97-AF65-F5344CB8AC3E}">
        <p14:creationId xmlns:p14="http://schemas.microsoft.com/office/powerpoint/2010/main" val="40465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a:t>
            </a:fld>
            <a:endParaRPr lang="en-AU"/>
          </a:p>
        </p:txBody>
      </p:sp>
    </p:spTree>
    <p:extLst>
      <p:ext uri="{BB962C8B-B14F-4D97-AF65-F5344CB8AC3E}">
        <p14:creationId xmlns:p14="http://schemas.microsoft.com/office/powerpoint/2010/main" val="1357141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80</a:t>
            </a:fld>
            <a:endParaRPr lang="en-AU"/>
          </a:p>
        </p:txBody>
      </p:sp>
    </p:spTree>
    <p:extLst>
      <p:ext uri="{BB962C8B-B14F-4D97-AF65-F5344CB8AC3E}">
        <p14:creationId xmlns:p14="http://schemas.microsoft.com/office/powerpoint/2010/main" val="31534470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81</a:t>
            </a:fld>
            <a:endParaRPr lang="en-AU"/>
          </a:p>
        </p:txBody>
      </p:sp>
    </p:spTree>
    <p:extLst>
      <p:ext uri="{BB962C8B-B14F-4D97-AF65-F5344CB8AC3E}">
        <p14:creationId xmlns:p14="http://schemas.microsoft.com/office/powerpoint/2010/main" val="1760001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82</a:t>
            </a:fld>
            <a:endParaRPr lang="en-AU"/>
          </a:p>
        </p:txBody>
      </p:sp>
    </p:spTree>
    <p:extLst>
      <p:ext uri="{BB962C8B-B14F-4D97-AF65-F5344CB8AC3E}">
        <p14:creationId xmlns:p14="http://schemas.microsoft.com/office/powerpoint/2010/main" val="3129709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83</a:t>
            </a:fld>
            <a:endParaRPr lang="en-AU"/>
          </a:p>
        </p:txBody>
      </p:sp>
    </p:spTree>
    <p:extLst>
      <p:ext uri="{BB962C8B-B14F-4D97-AF65-F5344CB8AC3E}">
        <p14:creationId xmlns:p14="http://schemas.microsoft.com/office/powerpoint/2010/main" val="21510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84</a:t>
            </a:fld>
            <a:endParaRPr lang="en-AU"/>
          </a:p>
        </p:txBody>
      </p:sp>
    </p:spTree>
    <p:extLst>
      <p:ext uri="{BB962C8B-B14F-4D97-AF65-F5344CB8AC3E}">
        <p14:creationId xmlns:p14="http://schemas.microsoft.com/office/powerpoint/2010/main" val="2812408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85</a:t>
            </a:fld>
            <a:endParaRPr lang="en-AU"/>
          </a:p>
        </p:txBody>
      </p:sp>
    </p:spTree>
    <p:extLst>
      <p:ext uri="{BB962C8B-B14F-4D97-AF65-F5344CB8AC3E}">
        <p14:creationId xmlns:p14="http://schemas.microsoft.com/office/powerpoint/2010/main" val="1837877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86</a:t>
            </a:fld>
            <a:endParaRPr lang="en-AU"/>
          </a:p>
        </p:txBody>
      </p:sp>
    </p:spTree>
    <p:extLst>
      <p:ext uri="{BB962C8B-B14F-4D97-AF65-F5344CB8AC3E}">
        <p14:creationId xmlns:p14="http://schemas.microsoft.com/office/powerpoint/2010/main" val="161951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87</a:t>
            </a:fld>
            <a:endParaRPr lang="en-AU"/>
          </a:p>
        </p:txBody>
      </p:sp>
    </p:spTree>
    <p:extLst>
      <p:ext uri="{BB962C8B-B14F-4D97-AF65-F5344CB8AC3E}">
        <p14:creationId xmlns:p14="http://schemas.microsoft.com/office/powerpoint/2010/main" val="41577872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88</a:t>
            </a:fld>
            <a:endParaRPr lang="en-AU"/>
          </a:p>
        </p:txBody>
      </p:sp>
    </p:spTree>
    <p:extLst>
      <p:ext uri="{BB962C8B-B14F-4D97-AF65-F5344CB8AC3E}">
        <p14:creationId xmlns:p14="http://schemas.microsoft.com/office/powerpoint/2010/main" val="14174565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89</a:t>
            </a:fld>
            <a:endParaRPr lang="en-AU"/>
          </a:p>
        </p:txBody>
      </p:sp>
    </p:spTree>
    <p:extLst>
      <p:ext uri="{BB962C8B-B14F-4D97-AF65-F5344CB8AC3E}">
        <p14:creationId xmlns:p14="http://schemas.microsoft.com/office/powerpoint/2010/main" val="171583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a:t>
            </a:fld>
            <a:endParaRPr lang="en-AU"/>
          </a:p>
        </p:txBody>
      </p:sp>
    </p:spTree>
    <p:extLst>
      <p:ext uri="{BB962C8B-B14F-4D97-AF65-F5344CB8AC3E}">
        <p14:creationId xmlns:p14="http://schemas.microsoft.com/office/powerpoint/2010/main" val="1949996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90</a:t>
            </a:fld>
            <a:endParaRPr lang="en-AU"/>
          </a:p>
        </p:txBody>
      </p:sp>
    </p:spTree>
    <p:extLst>
      <p:ext uri="{BB962C8B-B14F-4D97-AF65-F5344CB8AC3E}">
        <p14:creationId xmlns:p14="http://schemas.microsoft.com/office/powerpoint/2010/main" val="15630894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91</a:t>
            </a:fld>
            <a:endParaRPr lang="en-AU"/>
          </a:p>
        </p:txBody>
      </p:sp>
    </p:spTree>
    <p:extLst>
      <p:ext uri="{BB962C8B-B14F-4D97-AF65-F5344CB8AC3E}">
        <p14:creationId xmlns:p14="http://schemas.microsoft.com/office/powerpoint/2010/main" val="1088809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92</a:t>
            </a:fld>
            <a:endParaRPr lang="en-AU"/>
          </a:p>
        </p:txBody>
      </p:sp>
    </p:spTree>
    <p:extLst>
      <p:ext uri="{BB962C8B-B14F-4D97-AF65-F5344CB8AC3E}">
        <p14:creationId xmlns:p14="http://schemas.microsoft.com/office/powerpoint/2010/main" val="4427852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93</a:t>
            </a:fld>
            <a:endParaRPr lang="en-AU"/>
          </a:p>
        </p:txBody>
      </p:sp>
    </p:spTree>
    <p:extLst>
      <p:ext uri="{BB962C8B-B14F-4D97-AF65-F5344CB8AC3E}">
        <p14:creationId xmlns:p14="http://schemas.microsoft.com/office/powerpoint/2010/main" val="1129269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94</a:t>
            </a:fld>
            <a:endParaRPr lang="en-AU"/>
          </a:p>
        </p:txBody>
      </p:sp>
    </p:spTree>
    <p:extLst>
      <p:ext uri="{BB962C8B-B14F-4D97-AF65-F5344CB8AC3E}">
        <p14:creationId xmlns:p14="http://schemas.microsoft.com/office/powerpoint/2010/main" val="24872109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95</a:t>
            </a:fld>
            <a:endParaRPr lang="en-AU"/>
          </a:p>
        </p:txBody>
      </p:sp>
    </p:spTree>
    <p:extLst>
      <p:ext uri="{BB962C8B-B14F-4D97-AF65-F5344CB8AC3E}">
        <p14:creationId xmlns:p14="http://schemas.microsoft.com/office/powerpoint/2010/main" val="39106710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96</a:t>
            </a:fld>
            <a:endParaRPr lang="en-AU"/>
          </a:p>
        </p:txBody>
      </p:sp>
    </p:spTree>
    <p:extLst>
      <p:ext uri="{BB962C8B-B14F-4D97-AF65-F5344CB8AC3E}">
        <p14:creationId xmlns:p14="http://schemas.microsoft.com/office/powerpoint/2010/main" val="31576895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97</a:t>
            </a:fld>
            <a:endParaRPr lang="en-AU"/>
          </a:p>
        </p:txBody>
      </p:sp>
    </p:spTree>
    <p:extLst>
      <p:ext uri="{BB962C8B-B14F-4D97-AF65-F5344CB8AC3E}">
        <p14:creationId xmlns:p14="http://schemas.microsoft.com/office/powerpoint/2010/main" val="8403235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98</a:t>
            </a:fld>
            <a:endParaRPr lang="en-AU"/>
          </a:p>
        </p:txBody>
      </p:sp>
    </p:spTree>
    <p:extLst>
      <p:ext uri="{BB962C8B-B14F-4D97-AF65-F5344CB8AC3E}">
        <p14:creationId xmlns:p14="http://schemas.microsoft.com/office/powerpoint/2010/main" val="18193022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0A0288A-5F28-43F6-809F-540EEECF7250}" type="slidenum">
              <a:rPr lang="en-AU" smtClean="0"/>
              <a:t>99</a:t>
            </a:fld>
            <a:endParaRPr lang="en-AU"/>
          </a:p>
        </p:txBody>
      </p:sp>
    </p:spTree>
    <p:extLst>
      <p:ext uri="{BB962C8B-B14F-4D97-AF65-F5344CB8AC3E}">
        <p14:creationId xmlns:p14="http://schemas.microsoft.com/office/powerpoint/2010/main" val="155187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029200" y="3810000"/>
            <a:ext cx="3810000" cy="1828800"/>
          </a:xfrm>
        </p:spPr>
        <p:txBody>
          <a:bodyPr/>
          <a:lstStyle>
            <a:lvl1pPr>
              <a:defRPr sz="3600">
                <a:solidFill>
                  <a:schemeClr val="tx1"/>
                </a:solidFill>
              </a:defRPr>
            </a:lvl1pPr>
          </a:lstStyle>
          <a:p>
            <a:r>
              <a:rPr lang="en-US"/>
              <a:t>Click to edit Master title style</a:t>
            </a:r>
          </a:p>
        </p:txBody>
      </p:sp>
      <p:sp>
        <p:nvSpPr>
          <p:cNvPr id="3075" name="Rectangle 3"/>
          <p:cNvSpPr>
            <a:spLocks noGrp="1" noChangeArrowheads="1"/>
          </p:cNvSpPr>
          <p:nvPr>
            <p:ph type="subTitle" idx="1"/>
          </p:nvPr>
        </p:nvSpPr>
        <p:spPr>
          <a:xfrm>
            <a:off x="5029200" y="5715000"/>
            <a:ext cx="3810000" cy="533400"/>
          </a:xfrm>
        </p:spPr>
        <p:txBody>
          <a:bodyPr/>
          <a:lstStyle>
            <a:lvl1pPr marL="0" indent="0">
              <a:buFontTx/>
              <a:buNone/>
              <a:defRPr sz="2000"/>
            </a:lvl1pPr>
          </a:lstStyle>
          <a:p>
            <a:r>
              <a:rPr lang="en-US"/>
              <a:t>Click to edit Master subtitle style</a:t>
            </a:r>
          </a:p>
        </p:txBody>
      </p:sp>
      <p:sp>
        <p:nvSpPr>
          <p:cNvPr id="3076" name="Rectangle 4"/>
          <p:cNvSpPr>
            <a:spLocks noGrp="1" noChangeArrowheads="1"/>
          </p:cNvSpPr>
          <p:nvPr>
            <p:ph type="dt" sz="half" idx="2"/>
          </p:nvPr>
        </p:nvSpPr>
        <p:spPr/>
        <p:txBody>
          <a:bodyPr/>
          <a:lstStyle>
            <a:lvl1pPr>
              <a:defRPr/>
            </a:lvl1pPr>
          </a:lstStyle>
          <a:p>
            <a:fld id="{502909B7-973C-4AE8-A2D3-F292358DDBDC}" type="datetimeFigureOut">
              <a:rPr lang="en-US" smtClean="0"/>
              <a:pPr/>
              <a:t>6/15/2024</a:t>
            </a:fld>
            <a:endParaRPr lang="en-AU"/>
          </a:p>
        </p:txBody>
      </p:sp>
      <p:sp>
        <p:nvSpPr>
          <p:cNvPr id="3077" name="Rectangle 5"/>
          <p:cNvSpPr>
            <a:spLocks noGrp="1" noChangeArrowheads="1"/>
          </p:cNvSpPr>
          <p:nvPr>
            <p:ph type="ftr" sz="quarter" idx="3"/>
          </p:nvPr>
        </p:nvSpPr>
        <p:spPr/>
        <p:txBody>
          <a:bodyPr/>
          <a:lstStyle>
            <a:lvl1pPr>
              <a:defRPr/>
            </a:lvl1pPr>
          </a:lstStyle>
          <a:p>
            <a:endParaRPr lang="en-AU"/>
          </a:p>
        </p:txBody>
      </p:sp>
      <p:sp>
        <p:nvSpPr>
          <p:cNvPr id="3078" name="Rectangle 6"/>
          <p:cNvSpPr>
            <a:spLocks noGrp="1" noChangeArrowheads="1"/>
          </p:cNvSpPr>
          <p:nvPr>
            <p:ph type="sldNum" sz="quarter" idx="4"/>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399"/>
            <a:ext cx="2057400" cy="4876801"/>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914399"/>
            <a:ext cx="6019800" cy="48768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029200" y="3810000"/>
            <a:ext cx="3810000" cy="1828800"/>
          </a:xfrm>
        </p:spPr>
        <p:txBody>
          <a:bodyPr/>
          <a:lstStyle>
            <a:lvl1pPr>
              <a:defRPr sz="3600">
                <a:solidFill>
                  <a:schemeClr val="tx1"/>
                </a:solidFill>
              </a:defRPr>
            </a:lvl1pPr>
          </a:lstStyle>
          <a:p>
            <a:r>
              <a:rPr lang="en-US"/>
              <a:t>Click to edit Master title style</a:t>
            </a:r>
          </a:p>
        </p:txBody>
      </p:sp>
      <p:sp>
        <p:nvSpPr>
          <p:cNvPr id="3075" name="Rectangle 3"/>
          <p:cNvSpPr>
            <a:spLocks noGrp="1" noChangeArrowheads="1"/>
          </p:cNvSpPr>
          <p:nvPr>
            <p:ph type="subTitle" idx="1"/>
          </p:nvPr>
        </p:nvSpPr>
        <p:spPr>
          <a:xfrm>
            <a:off x="5029200" y="5715000"/>
            <a:ext cx="3810000" cy="533400"/>
          </a:xfrm>
        </p:spPr>
        <p:txBody>
          <a:bodyPr/>
          <a:lstStyle>
            <a:lvl1pPr marL="0" indent="0">
              <a:buFontTx/>
              <a:buNone/>
              <a:defRPr sz="2000"/>
            </a:lvl1pPr>
          </a:lstStyle>
          <a:p>
            <a:r>
              <a:rPr lang="en-US"/>
              <a:t>Click to edit Master subtitle style</a:t>
            </a:r>
          </a:p>
        </p:txBody>
      </p:sp>
      <p:sp>
        <p:nvSpPr>
          <p:cNvPr id="3076" name="Rectangle 4"/>
          <p:cNvSpPr>
            <a:spLocks noGrp="1" noChangeArrowheads="1"/>
          </p:cNvSpPr>
          <p:nvPr>
            <p:ph type="dt" sz="half" idx="2"/>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3077" name="Rectangle 5"/>
          <p:cNvSpPr>
            <a:spLocks noGrp="1" noChangeArrowheads="1"/>
          </p:cNvSpPr>
          <p:nvPr>
            <p:ph type="ftr" sz="quarter" idx="3"/>
          </p:nvPr>
        </p:nvSpPr>
        <p:spPr/>
        <p:txBody>
          <a:bodyPr/>
          <a:lstStyle>
            <a:lvl1pPr>
              <a:defRPr/>
            </a:lvl1pPr>
          </a:lstStyle>
          <a:p>
            <a:endParaRPr lang="en-AU">
              <a:solidFill>
                <a:prstClr val="black"/>
              </a:solidFill>
            </a:endParaRPr>
          </a:p>
        </p:txBody>
      </p:sp>
      <p:sp>
        <p:nvSpPr>
          <p:cNvPr id="3078" name="Rectangle 6"/>
          <p:cNvSpPr>
            <a:spLocks noGrp="1" noChangeArrowheads="1"/>
          </p:cNvSpPr>
          <p:nvPr>
            <p:ph type="sldNum" sz="quarter" idx="4"/>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778593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039283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76400"/>
            <a:ext cx="8229600" cy="4449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960107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38525"/>
            <a:ext cx="7772400" cy="1362075"/>
          </a:xfrm>
        </p:spPr>
        <p:txBody>
          <a:bodyPr anchor="t"/>
          <a:lstStyle>
            <a:lvl1pPr algn="r">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2000" y="1938338"/>
            <a:ext cx="7772400" cy="1500187"/>
          </a:xfrm>
        </p:spPr>
        <p:txBody>
          <a:bodyPr anchor="b"/>
          <a:lstStyle>
            <a:lvl1pPr marL="0" indent="0" algn="r">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617595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560792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8" name="Footer Placeholder 7"/>
          <p:cNvSpPr>
            <a:spLocks noGrp="1"/>
          </p:cNvSpPr>
          <p:nvPr>
            <p:ph type="ftr" sz="quarter" idx="11"/>
          </p:nvPr>
        </p:nvSpPr>
        <p:spPr/>
        <p:txBody>
          <a:bodyPr/>
          <a:lstStyle>
            <a:lvl1pPr>
              <a:defRPr/>
            </a:lvl1pPr>
          </a:lstStyle>
          <a:p>
            <a:endParaRPr lang="en-AU">
              <a:solidFill>
                <a:prstClr val="black"/>
              </a:solidFill>
            </a:endParaRPr>
          </a:p>
        </p:txBody>
      </p:sp>
      <p:sp>
        <p:nvSpPr>
          <p:cNvPr id="9" name="Slide Number Placeholder 8"/>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694095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4" name="Footer Placeholder 3"/>
          <p:cNvSpPr>
            <a:spLocks noGrp="1"/>
          </p:cNvSpPr>
          <p:nvPr>
            <p:ph type="ftr" sz="quarter" idx="11"/>
          </p:nvPr>
        </p:nvSpPr>
        <p:spPr/>
        <p:txBody>
          <a:bodyPr/>
          <a:lstStyle>
            <a:lvl1pPr>
              <a:defRPr/>
            </a:lvl1pPr>
          </a:lstStyle>
          <a:p>
            <a:endParaRPr lang="en-AU">
              <a:solidFill>
                <a:prstClr val="black"/>
              </a:solidFill>
            </a:endParaRPr>
          </a:p>
        </p:txBody>
      </p:sp>
      <p:sp>
        <p:nvSpPr>
          <p:cNvPr id="5" name="Slide Number Placeholder 4"/>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75572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3" name="Footer Placeholder 2"/>
          <p:cNvSpPr>
            <a:spLocks noGrp="1"/>
          </p:cNvSpPr>
          <p:nvPr>
            <p:ph type="ftr" sz="quarter" idx="11"/>
          </p:nvPr>
        </p:nvSpPr>
        <p:spPr/>
        <p:txBody>
          <a:bodyPr/>
          <a:lstStyle>
            <a:lvl1pPr>
              <a:defRPr/>
            </a:lvl1pPr>
          </a:lstStyle>
          <a:p>
            <a:endParaRPr lang="en-AU">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929491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553901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943984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957665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399"/>
            <a:ext cx="2057400" cy="4876801"/>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914399"/>
            <a:ext cx="6019800" cy="48768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01722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76400"/>
            <a:ext cx="8229600" cy="4449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38525"/>
            <a:ext cx="7772400" cy="1362075"/>
          </a:xfrm>
        </p:spPr>
        <p:txBody>
          <a:bodyPr anchor="t"/>
          <a:lstStyle>
            <a:lvl1pPr algn="r">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2000" y="1938338"/>
            <a:ext cx="7772400" cy="1500187"/>
          </a:xfrm>
        </p:spPr>
        <p:txBody>
          <a:bodyPr anchor="b"/>
          <a:lstStyle>
            <a:lvl1pPr marL="0" indent="0" algn="r">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8" name="Footer Placeholder 7"/>
          <p:cNvSpPr>
            <a:spLocks noGrp="1"/>
          </p:cNvSpPr>
          <p:nvPr>
            <p:ph type="ftr" sz="quarter" idx="11"/>
          </p:nvPr>
        </p:nvSpPr>
        <p:spPr/>
        <p:txBody>
          <a:bodyPr/>
          <a:lstStyle>
            <a:lvl1pPr>
              <a:defRPr/>
            </a:lvl1pPr>
          </a:lstStyle>
          <a:p>
            <a:endParaRPr lang="en-AU"/>
          </a:p>
        </p:txBody>
      </p:sp>
      <p:sp>
        <p:nvSpPr>
          <p:cNvPr id="9" name="Slide Number Placeholder 8"/>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4" name="Footer Placeholder 3"/>
          <p:cNvSpPr>
            <a:spLocks noGrp="1"/>
          </p:cNvSpPr>
          <p:nvPr>
            <p:ph type="ftr" sz="quarter" idx="11"/>
          </p:nvPr>
        </p:nvSpPr>
        <p:spPr/>
        <p:txBody>
          <a:bodyPr/>
          <a:lstStyle>
            <a:lvl1pPr>
              <a:defRPr/>
            </a:lvl1pPr>
          </a:lstStyle>
          <a:p>
            <a:endParaRPr lang="en-AU"/>
          </a:p>
        </p:txBody>
      </p:sp>
      <p:sp>
        <p:nvSpPr>
          <p:cNvPr id="5" name="Slide Number Placeholder 4"/>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3" name="Footer Placeholder 2"/>
          <p:cNvSpPr>
            <a:spLocks noGrp="1"/>
          </p:cNvSpPr>
          <p:nvPr>
            <p:ph type="ftr" sz="quarter" idx="11"/>
          </p:nvPr>
        </p:nvSpPr>
        <p:spPr/>
        <p:txBody>
          <a:bodyPr/>
          <a:lstStyle>
            <a:lvl1pPr>
              <a:defRPr/>
            </a:lvl1pPr>
          </a:lstStyle>
          <a:p>
            <a:endParaRPr lang="en-AU"/>
          </a:p>
        </p:txBody>
      </p:sp>
      <p:sp>
        <p:nvSpPr>
          <p:cNvPr id="4" name="Slide Number Placeholder 3"/>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502909B7-973C-4AE8-A2D3-F292358DDBDC}" type="datetimeFigureOut">
              <a:rPr lang="en-US" smtClean="0"/>
              <a:pPr/>
              <a:t>6/15/2024</a:t>
            </a:fld>
            <a:endParaRPr lang="en-A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A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32DF0CF-FBFD-40B4-AA10-6E02A97CB52D}"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AU">
              <a:solidFill>
                <a:prstClr val="black"/>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8626173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gif"/></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oleObject" Target="../embeddings/oleObject5.bin"/><Relationship Id="rId18" Type="http://schemas.openxmlformats.org/officeDocument/2006/relationships/image" Target="../media/image52.wmf"/><Relationship Id="rId3" Type="http://schemas.openxmlformats.org/officeDocument/2006/relationships/audio" Target="../media/audio4.wav"/><Relationship Id="rId7" Type="http://schemas.openxmlformats.org/officeDocument/2006/relationships/audio" Target="../media/audio8.wav"/><Relationship Id="rId12" Type="http://schemas.openxmlformats.org/officeDocument/2006/relationships/image" Target="../media/image49.wmf"/><Relationship Id="rId17" Type="http://schemas.openxmlformats.org/officeDocument/2006/relationships/oleObject" Target="../embeddings/oleObject7.bin"/><Relationship Id="rId2" Type="http://schemas.openxmlformats.org/officeDocument/2006/relationships/notesSlide" Target="../notesSlides/notesSlide105.xml"/><Relationship Id="rId16"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audio" Target="../media/audio7.wav"/><Relationship Id="rId11" Type="http://schemas.openxmlformats.org/officeDocument/2006/relationships/oleObject" Target="../embeddings/oleObject4.bin"/><Relationship Id="rId5" Type="http://schemas.openxmlformats.org/officeDocument/2006/relationships/audio" Target="../media/audio6.wav"/><Relationship Id="rId15" Type="http://schemas.openxmlformats.org/officeDocument/2006/relationships/oleObject" Target="../embeddings/oleObject6.bin"/><Relationship Id="rId10" Type="http://schemas.openxmlformats.org/officeDocument/2006/relationships/image" Target="../media/image48.png"/><Relationship Id="rId19" Type="http://schemas.openxmlformats.org/officeDocument/2006/relationships/image" Target="../media/image53.gif"/><Relationship Id="rId4" Type="http://schemas.openxmlformats.org/officeDocument/2006/relationships/audio" Target="../media/audio5.wav"/><Relationship Id="rId9" Type="http://schemas.openxmlformats.org/officeDocument/2006/relationships/oleObject" Target="../embeddings/oleObject3.bin"/><Relationship Id="rId14" Type="http://schemas.openxmlformats.org/officeDocument/2006/relationships/image" Target="../media/image50.png"/></Relationships>
</file>

<file path=ppt/slides/_rels/slide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6.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oleObject" Target="../embeddings/oleObject8.bin"/></Relationships>
</file>

<file path=ppt/slides/_rels/slide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17.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oleObject" Target="../embeddings/oleObject12.bin"/><Relationship Id="rId18" Type="http://schemas.openxmlformats.org/officeDocument/2006/relationships/oleObject" Target="../embeddings/oleObject17.bin"/><Relationship Id="rId3" Type="http://schemas.openxmlformats.org/officeDocument/2006/relationships/slideLayout" Target="../slideLayouts/slideLayout8.xml"/><Relationship Id="rId21" Type="http://schemas.openxmlformats.org/officeDocument/2006/relationships/oleObject" Target="../embeddings/oleObject20.bin"/><Relationship Id="rId7" Type="http://schemas.openxmlformats.org/officeDocument/2006/relationships/audio" Target="../media/audio9.wav"/><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audio" Target="../media/media1.WAV"/><Relationship Id="rId16" Type="http://schemas.openxmlformats.org/officeDocument/2006/relationships/oleObject" Target="../embeddings/oleObject15.bin"/><Relationship Id="rId20" Type="http://schemas.openxmlformats.org/officeDocument/2006/relationships/oleObject" Target="../embeddings/oleObject19.bin"/><Relationship Id="rId1" Type="http://schemas.microsoft.com/office/2007/relationships/media" Target="../media/media1.WAV"/><Relationship Id="rId6" Type="http://schemas.openxmlformats.org/officeDocument/2006/relationships/audio" Target="../media/audio6.wav"/><Relationship Id="rId11" Type="http://schemas.openxmlformats.org/officeDocument/2006/relationships/oleObject" Target="../embeddings/oleObject10.bin"/><Relationship Id="rId5" Type="http://schemas.openxmlformats.org/officeDocument/2006/relationships/audio" Target="../media/audio5.wav"/><Relationship Id="rId15" Type="http://schemas.openxmlformats.org/officeDocument/2006/relationships/oleObject" Target="../embeddings/oleObject14.bin"/><Relationship Id="rId23" Type="http://schemas.openxmlformats.org/officeDocument/2006/relationships/image" Target="../media/image61.png"/><Relationship Id="rId10" Type="http://schemas.openxmlformats.org/officeDocument/2006/relationships/image" Target="../media/image60.png"/><Relationship Id="rId19" Type="http://schemas.openxmlformats.org/officeDocument/2006/relationships/oleObject" Target="../embeddings/oleObject18.bin"/><Relationship Id="rId4" Type="http://schemas.openxmlformats.org/officeDocument/2006/relationships/notesSlide" Target="../notesSlides/notesSlide117.xml"/><Relationship Id="rId9" Type="http://schemas.openxmlformats.org/officeDocument/2006/relationships/oleObject" Target="../embeddings/oleObject9.bin"/><Relationship Id="rId14" Type="http://schemas.openxmlformats.org/officeDocument/2006/relationships/oleObject" Target="../embeddings/oleObject13.bin"/><Relationship Id="rId22" Type="http://schemas.openxmlformats.org/officeDocument/2006/relationships/oleObject" Target="../embeddings/oleObject21.bin"/></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11gri76643_1820.jpg%20%20%20%20%20%20%20%20%20%20%20%20%20%20%20%20%20%20%20%20%20%20%20%20%20%20%20%20%20%20%20%20%20%20%20%20%20%20%20%20%20%20%20%20%20%2000005490%0eLachina%20Server%20%20%20%20%20%20%20%20%20%20%20%20%20%20%20%20%20B10F5F25:" TargetMode="External"/><Relationship Id="rId4" Type="http://schemas.openxmlformats.org/officeDocument/2006/relationships/image" Target="../media/image62.jpeg"/></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3.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notesSlide" Target="../notesSlides/notesSlide123.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5.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jpeg"/><Relationship Id="rId4" Type="http://schemas.openxmlformats.org/officeDocument/2006/relationships/audio" Target="../media/audio2.wav"/></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Radiation</a:t>
            </a:r>
            <a:br>
              <a:rPr lang="en-AU" dirty="0">
                <a:solidFill>
                  <a:srgbClr val="002060"/>
                </a:solidFill>
              </a:rPr>
            </a:br>
            <a:br>
              <a:rPr lang="en-AU" dirty="0">
                <a:solidFill>
                  <a:srgbClr val="002060"/>
                </a:solidFill>
              </a:rPr>
            </a:br>
            <a:r>
              <a:rPr lang="en-AU" dirty="0">
                <a:solidFill>
                  <a:srgbClr val="002060"/>
                </a:solidFill>
              </a:rPr>
              <a:t>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3.1 </a:t>
            </a:r>
          </a:p>
          <a:p>
            <a:r>
              <a:rPr lang="en-AU" sz="2400" b="1" dirty="0">
                <a:solidFill>
                  <a:srgbClr val="002060"/>
                </a:solidFill>
              </a:rPr>
              <a:t>Pages 74 - 76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Background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many forms of background radiation.</a:t>
            </a:r>
          </a:p>
          <a:p>
            <a:pPr>
              <a:buNone/>
            </a:pPr>
            <a:endParaRPr lang="en-AU" dirty="0">
              <a:solidFill>
                <a:srgbClr val="002060"/>
              </a:solidFill>
              <a:latin typeface="Arial" pitchFamily="34" charset="0"/>
              <a:cs typeface="Arial" pitchFamily="34" charset="0"/>
            </a:endParaRPr>
          </a:p>
        </p:txBody>
      </p:sp>
      <p:sp>
        <p:nvSpPr>
          <p:cNvPr id="6" name="Rectangle 44" descr="70%"/>
          <p:cNvSpPr>
            <a:spLocks noChangeArrowheads="1"/>
          </p:cNvSpPr>
          <p:nvPr/>
        </p:nvSpPr>
        <p:spPr bwMode="auto">
          <a:xfrm>
            <a:off x="381000" y="2438400"/>
            <a:ext cx="7696200" cy="2286000"/>
          </a:xfrm>
          <a:prstGeom prst="rect">
            <a:avLst/>
          </a:prstGeom>
          <a:pattFill prst="pct70">
            <a:fgClr>
              <a:srgbClr val="92D050"/>
            </a:fgClr>
            <a:bgClr>
              <a:srgbClr val="FFFFFF"/>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Freeform 2"/>
          <p:cNvSpPr>
            <a:spLocks/>
          </p:cNvSpPr>
          <p:nvPr/>
        </p:nvSpPr>
        <p:spPr bwMode="auto">
          <a:xfrm>
            <a:off x="228600" y="228600"/>
            <a:ext cx="8763000" cy="3733800"/>
          </a:xfrm>
          <a:custGeom>
            <a:avLst/>
            <a:gdLst>
              <a:gd name="T0" fmla="*/ 0 w 5520"/>
              <a:gd name="T1" fmla="*/ 0 h 2208"/>
              <a:gd name="T2" fmla="*/ 152400 w 5520"/>
              <a:gd name="T3" fmla="*/ 2597426 h 2208"/>
              <a:gd name="T4" fmla="*/ 1600200 w 5520"/>
              <a:gd name="T5" fmla="*/ 3003274 h 2208"/>
              <a:gd name="T6" fmla="*/ 2971800 w 5520"/>
              <a:gd name="T7" fmla="*/ 3490291 h 2208"/>
              <a:gd name="T8" fmla="*/ 7543800 w 5520"/>
              <a:gd name="T9" fmla="*/ 3733800 h 2208"/>
              <a:gd name="T10" fmla="*/ 8763000 w 5520"/>
              <a:gd name="T11" fmla="*/ 2516257 h 2208"/>
              <a:gd name="T12" fmla="*/ 8610600 w 5520"/>
              <a:gd name="T13" fmla="*/ 0 h 2208"/>
              <a:gd name="T14" fmla="*/ 0 w 5520"/>
              <a:gd name="T15" fmla="*/ 0 h 2208"/>
              <a:gd name="T16" fmla="*/ 0 60000 65536"/>
              <a:gd name="T17" fmla="*/ 0 60000 65536"/>
              <a:gd name="T18" fmla="*/ 0 60000 65536"/>
              <a:gd name="T19" fmla="*/ 0 60000 65536"/>
              <a:gd name="T20" fmla="*/ 0 60000 65536"/>
              <a:gd name="T21" fmla="*/ 0 60000 65536"/>
              <a:gd name="T22" fmla="*/ 0 60000 65536"/>
              <a:gd name="T23" fmla="*/ 0 60000 65536"/>
              <a:gd name="T24" fmla="*/ 0 w 5520"/>
              <a:gd name="T25" fmla="*/ 0 h 2208"/>
              <a:gd name="T26" fmla="*/ 5520 w 5520"/>
              <a:gd name="T27" fmla="*/ 2208 h 2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20" h="2208">
                <a:moveTo>
                  <a:pt x="0" y="0"/>
                </a:moveTo>
                <a:lnTo>
                  <a:pt x="96" y="1536"/>
                </a:lnTo>
                <a:lnTo>
                  <a:pt x="1008" y="1776"/>
                </a:lnTo>
                <a:lnTo>
                  <a:pt x="1872" y="2064"/>
                </a:lnTo>
                <a:lnTo>
                  <a:pt x="4752" y="2208"/>
                </a:lnTo>
                <a:lnTo>
                  <a:pt x="5520" y="1488"/>
                </a:lnTo>
                <a:lnTo>
                  <a:pt x="5424" y="0"/>
                </a:lnTo>
                <a:lnTo>
                  <a:pt x="0" y="0"/>
                </a:lnTo>
                <a:close/>
              </a:path>
            </a:pathLst>
          </a:custGeom>
          <a:solidFill>
            <a:srgbClr val="00ADEA"/>
          </a:solidFill>
          <a:ln>
            <a:noFill/>
          </a:ln>
        </p:spPr>
        <p:txBody>
          <a:bodyPr wrap="none" anchor="ctr"/>
          <a:lstStyle/>
          <a:p>
            <a:endParaRPr lang="en-AU"/>
          </a:p>
        </p:txBody>
      </p:sp>
      <p:sp>
        <p:nvSpPr>
          <p:cNvPr id="8" name="AutoShape 62" descr="70%"/>
          <p:cNvSpPr>
            <a:spLocks noChangeArrowheads="1"/>
          </p:cNvSpPr>
          <p:nvPr/>
        </p:nvSpPr>
        <p:spPr bwMode="auto">
          <a:xfrm>
            <a:off x="7696200" y="2276872"/>
            <a:ext cx="1219200" cy="1219200"/>
          </a:xfrm>
          <a:prstGeom prst="triangle">
            <a:avLst>
              <a:gd name="adj" fmla="val 50000"/>
            </a:avLst>
          </a:prstGeom>
          <a:pattFill prst="pct70">
            <a:fgClr>
              <a:srgbClr val="00B050"/>
            </a:fgClr>
            <a:bgClr>
              <a:schemeClr val="bg1"/>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9" name="AutoShape 47" descr="70%"/>
          <p:cNvSpPr>
            <a:spLocks noChangeArrowheads="1"/>
          </p:cNvSpPr>
          <p:nvPr/>
        </p:nvSpPr>
        <p:spPr bwMode="auto">
          <a:xfrm>
            <a:off x="6934200" y="2667000"/>
            <a:ext cx="838200" cy="762000"/>
          </a:xfrm>
          <a:prstGeom prst="triangle">
            <a:avLst>
              <a:gd name="adj" fmla="val 50000"/>
            </a:avLst>
          </a:prstGeom>
          <a:pattFill prst="pct70">
            <a:fgClr>
              <a:srgbClr val="00B050"/>
            </a:fgClr>
            <a:bgClr>
              <a:schemeClr val="bg1"/>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0" name="Freeform 3"/>
          <p:cNvSpPr>
            <a:spLocks/>
          </p:cNvSpPr>
          <p:nvPr/>
        </p:nvSpPr>
        <p:spPr bwMode="auto">
          <a:xfrm>
            <a:off x="-152400" y="3124200"/>
            <a:ext cx="9525000" cy="3962400"/>
          </a:xfrm>
          <a:custGeom>
            <a:avLst/>
            <a:gdLst>
              <a:gd name="T0" fmla="*/ 1191944 w 7224"/>
              <a:gd name="T1" fmla="*/ 1912015 h 2520"/>
              <a:gd name="T2" fmla="*/ 1191944 w 7224"/>
              <a:gd name="T3" fmla="*/ 3496975 h 2520"/>
              <a:gd name="T4" fmla="*/ 8343605 w 7224"/>
              <a:gd name="T5" fmla="*/ 3421501 h 2520"/>
              <a:gd name="T6" fmla="*/ 8280316 w 7224"/>
              <a:gd name="T7" fmla="*/ 251581 h 2520"/>
              <a:gd name="T8" fmla="*/ 1191944 w 7224"/>
              <a:gd name="T9" fmla="*/ 1912015 h 2520"/>
              <a:gd name="T10" fmla="*/ 0 60000 65536"/>
              <a:gd name="T11" fmla="*/ 0 60000 65536"/>
              <a:gd name="T12" fmla="*/ 0 60000 65536"/>
              <a:gd name="T13" fmla="*/ 0 60000 65536"/>
              <a:gd name="T14" fmla="*/ 0 60000 65536"/>
              <a:gd name="T15" fmla="*/ 0 w 7224"/>
              <a:gd name="T16" fmla="*/ 0 h 2520"/>
              <a:gd name="T17" fmla="*/ 7224 w 7224"/>
              <a:gd name="T18" fmla="*/ 2520 h 2520"/>
            </a:gdLst>
            <a:ahLst/>
            <a:cxnLst>
              <a:cxn ang="T10">
                <a:pos x="T0" y="T1"/>
              </a:cxn>
              <a:cxn ang="T11">
                <a:pos x="T2" y="T3"/>
              </a:cxn>
              <a:cxn ang="T12">
                <a:pos x="T4" y="T5"/>
              </a:cxn>
              <a:cxn ang="T13">
                <a:pos x="T6" y="T7"/>
              </a:cxn>
              <a:cxn ang="T14">
                <a:pos x="T8" y="T9"/>
              </a:cxn>
            </a:cxnLst>
            <a:rect l="T15" t="T16" r="T17" b="T18"/>
            <a:pathLst>
              <a:path w="7224" h="2520">
                <a:moveTo>
                  <a:pt x="904" y="1216"/>
                </a:moveTo>
                <a:cubicBezTo>
                  <a:pt x="8" y="1560"/>
                  <a:pt x="0" y="2064"/>
                  <a:pt x="904" y="2224"/>
                </a:cubicBezTo>
                <a:cubicBezTo>
                  <a:pt x="1808" y="2384"/>
                  <a:pt x="5432" y="2520"/>
                  <a:pt x="6328" y="2176"/>
                </a:cubicBezTo>
                <a:cubicBezTo>
                  <a:pt x="7224" y="1832"/>
                  <a:pt x="7184" y="320"/>
                  <a:pt x="6280" y="160"/>
                </a:cubicBezTo>
                <a:cubicBezTo>
                  <a:pt x="5376" y="0"/>
                  <a:pt x="1800" y="872"/>
                  <a:pt x="904" y="12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1" name="Line 4"/>
          <p:cNvSpPr>
            <a:spLocks noChangeShapeType="1"/>
          </p:cNvSpPr>
          <p:nvPr/>
        </p:nvSpPr>
        <p:spPr bwMode="auto">
          <a:xfrm flipH="1">
            <a:off x="3962400" y="1828800"/>
            <a:ext cx="2438400" cy="16002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2" name="Rectangle 5"/>
          <p:cNvSpPr txBox="1">
            <a:spLocks noChangeArrowheads="1"/>
          </p:cNvSpPr>
          <p:nvPr/>
        </p:nvSpPr>
        <p:spPr bwMode="auto">
          <a:xfrm>
            <a:off x="285720" y="354360"/>
            <a:ext cx="840108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a:lstStyle>
          <a:p>
            <a:r>
              <a:rPr lang="en-US" sz="4800" kern="0" dirty="0">
                <a:solidFill>
                  <a:schemeClr val="tx1"/>
                </a:solidFill>
              </a:rPr>
              <a:t> </a:t>
            </a:r>
            <a:br>
              <a:rPr lang="en-US" sz="4800" kern="0" dirty="0">
                <a:solidFill>
                  <a:schemeClr val="tx1"/>
                </a:solidFill>
              </a:rPr>
            </a:br>
            <a:r>
              <a:rPr lang="en-US" sz="4800" kern="0" dirty="0">
                <a:solidFill>
                  <a:schemeClr val="accent2"/>
                </a:solidFill>
              </a:rPr>
              <a:t>Radiation is everywhere</a:t>
            </a:r>
            <a:br>
              <a:rPr lang="en-US" sz="4800" kern="0" dirty="0">
                <a:solidFill>
                  <a:schemeClr val="accent2"/>
                </a:solidFill>
              </a:rPr>
            </a:br>
            <a:r>
              <a:rPr lang="en-US" sz="4800" kern="0" dirty="0">
                <a:solidFill>
                  <a:schemeClr val="tx1"/>
                </a:solidFill>
              </a:rPr>
              <a:t>	</a:t>
            </a:r>
            <a:br>
              <a:rPr lang="en-US" sz="4800" kern="0" dirty="0">
                <a:solidFill>
                  <a:schemeClr val="tx1"/>
                </a:solidFill>
              </a:rPr>
            </a:br>
            <a:endParaRPr lang="en-US" sz="4800" kern="0" dirty="0">
              <a:solidFill>
                <a:schemeClr val="tx1"/>
              </a:solidFill>
            </a:endParaRPr>
          </a:p>
        </p:txBody>
      </p:sp>
      <p:sp>
        <p:nvSpPr>
          <p:cNvPr id="13" name="Freeform 7" descr="Large confetti"/>
          <p:cNvSpPr>
            <a:spLocks/>
          </p:cNvSpPr>
          <p:nvPr/>
        </p:nvSpPr>
        <p:spPr bwMode="auto">
          <a:xfrm>
            <a:off x="304800" y="3048000"/>
            <a:ext cx="8839200" cy="1981200"/>
          </a:xfrm>
          <a:custGeom>
            <a:avLst/>
            <a:gdLst>
              <a:gd name="T0" fmla="*/ 0 w 5568"/>
              <a:gd name="T1" fmla="*/ 1905000 h 1248"/>
              <a:gd name="T2" fmla="*/ 838200 w 5568"/>
              <a:gd name="T3" fmla="*/ 1981200 h 1248"/>
              <a:gd name="T4" fmla="*/ 1447800 w 5568"/>
              <a:gd name="T5" fmla="*/ 1905000 h 1248"/>
              <a:gd name="T6" fmla="*/ 2362200 w 5568"/>
              <a:gd name="T7" fmla="*/ 1600200 h 1248"/>
              <a:gd name="T8" fmla="*/ 3200400 w 5568"/>
              <a:gd name="T9" fmla="*/ 1447800 h 1248"/>
              <a:gd name="T10" fmla="*/ 3429000 w 5568"/>
              <a:gd name="T11" fmla="*/ 1447800 h 1248"/>
              <a:gd name="T12" fmla="*/ 3657600 w 5568"/>
              <a:gd name="T13" fmla="*/ 1524000 h 1248"/>
              <a:gd name="T14" fmla="*/ 4343400 w 5568"/>
              <a:gd name="T15" fmla="*/ 1676400 h 1248"/>
              <a:gd name="T16" fmla="*/ 5257800 w 5568"/>
              <a:gd name="T17" fmla="*/ 1752600 h 1248"/>
              <a:gd name="T18" fmla="*/ 6629400 w 5568"/>
              <a:gd name="T19" fmla="*/ 1524000 h 1248"/>
              <a:gd name="T20" fmla="*/ 7162800 w 5568"/>
              <a:gd name="T21" fmla="*/ 1219200 h 1248"/>
              <a:gd name="T22" fmla="*/ 7696200 w 5568"/>
              <a:gd name="T23" fmla="*/ 914400 h 1248"/>
              <a:gd name="T24" fmla="*/ 7924800 w 5568"/>
              <a:gd name="T25" fmla="*/ 762000 h 1248"/>
              <a:gd name="T26" fmla="*/ 8229600 w 5568"/>
              <a:gd name="T27" fmla="*/ 304800 h 1248"/>
              <a:gd name="T28" fmla="*/ 8534400 w 5568"/>
              <a:gd name="T29" fmla="*/ 152400 h 1248"/>
              <a:gd name="T30" fmla="*/ 8763000 w 5568"/>
              <a:gd name="T31" fmla="*/ 76200 h 1248"/>
              <a:gd name="T32" fmla="*/ 8839200 w 5568"/>
              <a:gd name="T33" fmla="*/ 0 h 12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68"/>
              <a:gd name="T52" fmla="*/ 0 h 1248"/>
              <a:gd name="T53" fmla="*/ 5568 w 5568"/>
              <a:gd name="T54" fmla="*/ 1248 h 12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68" h="1248">
                <a:moveTo>
                  <a:pt x="0" y="1200"/>
                </a:moveTo>
                <a:cubicBezTo>
                  <a:pt x="188" y="1224"/>
                  <a:pt x="376" y="1248"/>
                  <a:pt x="528" y="1248"/>
                </a:cubicBezTo>
                <a:cubicBezTo>
                  <a:pt x="680" y="1248"/>
                  <a:pt x="752" y="1240"/>
                  <a:pt x="912" y="1200"/>
                </a:cubicBezTo>
                <a:cubicBezTo>
                  <a:pt x="1072" y="1160"/>
                  <a:pt x="1304" y="1056"/>
                  <a:pt x="1488" y="1008"/>
                </a:cubicBezTo>
                <a:cubicBezTo>
                  <a:pt x="1672" y="960"/>
                  <a:pt x="1904" y="928"/>
                  <a:pt x="2016" y="912"/>
                </a:cubicBezTo>
                <a:cubicBezTo>
                  <a:pt x="2128" y="896"/>
                  <a:pt x="2112" y="904"/>
                  <a:pt x="2160" y="912"/>
                </a:cubicBezTo>
                <a:cubicBezTo>
                  <a:pt x="2208" y="920"/>
                  <a:pt x="2208" y="936"/>
                  <a:pt x="2304" y="960"/>
                </a:cubicBezTo>
                <a:cubicBezTo>
                  <a:pt x="2400" y="984"/>
                  <a:pt x="2568" y="1032"/>
                  <a:pt x="2736" y="1056"/>
                </a:cubicBezTo>
                <a:cubicBezTo>
                  <a:pt x="2904" y="1080"/>
                  <a:pt x="3072" y="1120"/>
                  <a:pt x="3312" y="1104"/>
                </a:cubicBezTo>
                <a:cubicBezTo>
                  <a:pt x="3552" y="1088"/>
                  <a:pt x="3976" y="1016"/>
                  <a:pt x="4176" y="960"/>
                </a:cubicBezTo>
                <a:cubicBezTo>
                  <a:pt x="4376" y="904"/>
                  <a:pt x="4400" y="832"/>
                  <a:pt x="4512" y="768"/>
                </a:cubicBezTo>
                <a:cubicBezTo>
                  <a:pt x="4624" y="704"/>
                  <a:pt x="4768" y="624"/>
                  <a:pt x="4848" y="576"/>
                </a:cubicBezTo>
                <a:cubicBezTo>
                  <a:pt x="4928" y="528"/>
                  <a:pt x="4936" y="544"/>
                  <a:pt x="4992" y="480"/>
                </a:cubicBezTo>
                <a:cubicBezTo>
                  <a:pt x="5048" y="416"/>
                  <a:pt x="5120" y="256"/>
                  <a:pt x="5184" y="192"/>
                </a:cubicBezTo>
                <a:cubicBezTo>
                  <a:pt x="5248" y="128"/>
                  <a:pt x="5320" y="120"/>
                  <a:pt x="5376" y="96"/>
                </a:cubicBezTo>
                <a:cubicBezTo>
                  <a:pt x="5432" y="72"/>
                  <a:pt x="5488" y="64"/>
                  <a:pt x="5520" y="48"/>
                </a:cubicBezTo>
                <a:cubicBezTo>
                  <a:pt x="5552" y="32"/>
                  <a:pt x="5552" y="8"/>
                  <a:pt x="5568" y="0"/>
                </a:cubicBezTo>
              </a:path>
            </a:pathLst>
          </a:custGeom>
          <a:pattFill prst="lgConfetti">
            <a:fgClr>
              <a:srgbClr val="A86642"/>
            </a:fgClr>
            <a:bgClr>
              <a:schemeClr val="bg1"/>
            </a:bgClr>
          </a:pattFill>
          <a:ln w="9525">
            <a:solidFill>
              <a:schemeClr val="tx1"/>
            </a:solidFill>
            <a:round/>
            <a:headEnd/>
            <a:tailEnd/>
          </a:ln>
        </p:spPr>
        <p:txBody>
          <a:bodyPr wrap="none" anchor="ctr"/>
          <a:lstStyle/>
          <a:p>
            <a:endParaRPr lang="en-AU"/>
          </a:p>
        </p:txBody>
      </p:sp>
      <p:sp>
        <p:nvSpPr>
          <p:cNvPr id="14" name="Freeform 8"/>
          <p:cNvSpPr>
            <a:spLocks/>
          </p:cNvSpPr>
          <p:nvPr/>
        </p:nvSpPr>
        <p:spPr bwMode="auto">
          <a:xfrm>
            <a:off x="4191000" y="1752600"/>
            <a:ext cx="4876800" cy="2819400"/>
          </a:xfrm>
          <a:custGeom>
            <a:avLst/>
            <a:gdLst>
              <a:gd name="T0" fmla="*/ 0 w 3072"/>
              <a:gd name="T1" fmla="*/ 2819400 h 1776"/>
              <a:gd name="T2" fmla="*/ 381000 w 3072"/>
              <a:gd name="T3" fmla="*/ 2590800 h 1776"/>
              <a:gd name="T4" fmla="*/ 685800 w 3072"/>
              <a:gd name="T5" fmla="*/ 2438400 h 1776"/>
              <a:gd name="T6" fmla="*/ 914400 w 3072"/>
              <a:gd name="T7" fmla="*/ 2590800 h 1776"/>
              <a:gd name="T8" fmla="*/ 1066800 w 3072"/>
              <a:gd name="T9" fmla="*/ 2667000 h 1776"/>
              <a:gd name="T10" fmla="*/ 1295400 w 3072"/>
              <a:gd name="T11" fmla="*/ 2667000 h 1776"/>
              <a:gd name="T12" fmla="*/ 1600200 w 3072"/>
              <a:gd name="T13" fmla="*/ 2590800 h 1776"/>
              <a:gd name="T14" fmla="*/ 1752600 w 3072"/>
              <a:gd name="T15" fmla="*/ 2514600 h 1776"/>
              <a:gd name="T16" fmla="*/ 1981200 w 3072"/>
              <a:gd name="T17" fmla="*/ 2438400 h 1776"/>
              <a:gd name="T18" fmla="*/ 2209800 w 3072"/>
              <a:gd name="T19" fmla="*/ 2057400 h 1776"/>
              <a:gd name="T20" fmla="*/ 2286000 w 3072"/>
              <a:gd name="T21" fmla="*/ 1905000 h 1776"/>
              <a:gd name="T22" fmla="*/ 2514600 w 3072"/>
              <a:gd name="T23" fmla="*/ 1905000 h 1776"/>
              <a:gd name="T24" fmla="*/ 2743200 w 3072"/>
              <a:gd name="T25" fmla="*/ 1905000 h 1776"/>
              <a:gd name="T26" fmla="*/ 2971800 w 3072"/>
              <a:gd name="T27" fmla="*/ 1905000 h 1776"/>
              <a:gd name="T28" fmla="*/ 3200400 w 3072"/>
              <a:gd name="T29" fmla="*/ 1828800 h 1776"/>
              <a:gd name="T30" fmla="*/ 3505200 w 3072"/>
              <a:gd name="T31" fmla="*/ 1447800 h 1776"/>
              <a:gd name="T32" fmla="*/ 3657600 w 3072"/>
              <a:gd name="T33" fmla="*/ 1371600 h 1776"/>
              <a:gd name="T34" fmla="*/ 3733800 w 3072"/>
              <a:gd name="T35" fmla="*/ 1295400 h 1776"/>
              <a:gd name="T36" fmla="*/ 3810000 w 3072"/>
              <a:gd name="T37" fmla="*/ 990600 h 1776"/>
              <a:gd name="T38" fmla="*/ 4114800 w 3072"/>
              <a:gd name="T39" fmla="*/ 228600 h 1776"/>
              <a:gd name="T40" fmla="*/ 4191000 w 3072"/>
              <a:gd name="T41" fmla="*/ 152400 h 1776"/>
              <a:gd name="T42" fmla="*/ 4495800 w 3072"/>
              <a:gd name="T43" fmla="*/ 228600 h 1776"/>
              <a:gd name="T44" fmla="*/ 4724400 w 3072"/>
              <a:gd name="T45" fmla="*/ 152400 h 1776"/>
              <a:gd name="T46" fmla="*/ 4876800 w 3072"/>
              <a:gd name="T47" fmla="*/ 0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072"/>
              <a:gd name="T73" fmla="*/ 0 h 1776"/>
              <a:gd name="T74" fmla="*/ 3072 w 3072"/>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072" h="1776">
                <a:moveTo>
                  <a:pt x="0" y="1776"/>
                </a:moveTo>
                <a:cubicBezTo>
                  <a:pt x="84" y="1724"/>
                  <a:pt x="168" y="1672"/>
                  <a:pt x="240" y="1632"/>
                </a:cubicBezTo>
                <a:cubicBezTo>
                  <a:pt x="312" y="1592"/>
                  <a:pt x="376" y="1536"/>
                  <a:pt x="432" y="1536"/>
                </a:cubicBezTo>
                <a:cubicBezTo>
                  <a:pt x="488" y="1536"/>
                  <a:pt x="536" y="1608"/>
                  <a:pt x="576" y="1632"/>
                </a:cubicBezTo>
                <a:cubicBezTo>
                  <a:pt x="616" y="1656"/>
                  <a:pt x="632" y="1672"/>
                  <a:pt x="672" y="1680"/>
                </a:cubicBezTo>
                <a:cubicBezTo>
                  <a:pt x="712" y="1688"/>
                  <a:pt x="760" y="1688"/>
                  <a:pt x="816" y="1680"/>
                </a:cubicBezTo>
                <a:cubicBezTo>
                  <a:pt x="872" y="1672"/>
                  <a:pt x="960" y="1648"/>
                  <a:pt x="1008" y="1632"/>
                </a:cubicBezTo>
                <a:cubicBezTo>
                  <a:pt x="1056" y="1616"/>
                  <a:pt x="1064" y="1600"/>
                  <a:pt x="1104" y="1584"/>
                </a:cubicBezTo>
                <a:cubicBezTo>
                  <a:pt x="1144" y="1568"/>
                  <a:pt x="1200" y="1584"/>
                  <a:pt x="1248" y="1536"/>
                </a:cubicBezTo>
                <a:cubicBezTo>
                  <a:pt x="1296" y="1488"/>
                  <a:pt x="1360" y="1352"/>
                  <a:pt x="1392" y="1296"/>
                </a:cubicBezTo>
                <a:cubicBezTo>
                  <a:pt x="1424" y="1240"/>
                  <a:pt x="1408" y="1216"/>
                  <a:pt x="1440" y="1200"/>
                </a:cubicBezTo>
                <a:cubicBezTo>
                  <a:pt x="1472" y="1184"/>
                  <a:pt x="1536" y="1200"/>
                  <a:pt x="1584" y="1200"/>
                </a:cubicBezTo>
                <a:cubicBezTo>
                  <a:pt x="1632" y="1200"/>
                  <a:pt x="1680" y="1200"/>
                  <a:pt x="1728" y="1200"/>
                </a:cubicBezTo>
                <a:cubicBezTo>
                  <a:pt x="1776" y="1200"/>
                  <a:pt x="1824" y="1208"/>
                  <a:pt x="1872" y="1200"/>
                </a:cubicBezTo>
                <a:cubicBezTo>
                  <a:pt x="1920" y="1192"/>
                  <a:pt x="1960" y="1200"/>
                  <a:pt x="2016" y="1152"/>
                </a:cubicBezTo>
                <a:cubicBezTo>
                  <a:pt x="2072" y="1104"/>
                  <a:pt x="2160" y="960"/>
                  <a:pt x="2208" y="912"/>
                </a:cubicBezTo>
                <a:cubicBezTo>
                  <a:pt x="2256" y="864"/>
                  <a:pt x="2280" y="880"/>
                  <a:pt x="2304" y="864"/>
                </a:cubicBezTo>
                <a:cubicBezTo>
                  <a:pt x="2328" y="848"/>
                  <a:pt x="2336" y="856"/>
                  <a:pt x="2352" y="816"/>
                </a:cubicBezTo>
                <a:cubicBezTo>
                  <a:pt x="2368" y="776"/>
                  <a:pt x="2360" y="736"/>
                  <a:pt x="2400" y="624"/>
                </a:cubicBezTo>
                <a:cubicBezTo>
                  <a:pt x="2440" y="512"/>
                  <a:pt x="2552" y="232"/>
                  <a:pt x="2592" y="144"/>
                </a:cubicBezTo>
                <a:cubicBezTo>
                  <a:pt x="2632" y="56"/>
                  <a:pt x="2600" y="96"/>
                  <a:pt x="2640" y="96"/>
                </a:cubicBezTo>
                <a:cubicBezTo>
                  <a:pt x="2680" y="96"/>
                  <a:pt x="2776" y="144"/>
                  <a:pt x="2832" y="144"/>
                </a:cubicBezTo>
                <a:cubicBezTo>
                  <a:pt x="2888" y="144"/>
                  <a:pt x="2936" y="120"/>
                  <a:pt x="2976" y="96"/>
                </a:cubicBezTo>
                <a:cubicBezTo>
                  <a:pt x="3016" y="72"/>
                  <a:pt x="3056" y="16"/>
                  <a:pt x="3072" y="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5" name="Freeform 9" descr="Wave"/>
          <p:cNvSpPr>
            <a:spLocks/>
          </p:cNvSpPr>
          <p:nvPr/>
        </p:nvSpPr>
        <p:spPr bwMode="auto">
          <a:xfrm>
            <a:off x="685800" y="2895600"/>
            <a:ext cx="4876800" cy="1524000"/>
          </a:xfrm>
          <a:custGeom>
            <a:avLst/>
            <a:gdLst>
              <a:gd name="T0" fmla="*/ 4876800 w 3072"/>
              <a:gd name="T1" fmla="*/ 1524000 h 960"/>
              <a:gd name="T2" fmla="*/ 4724400 w 3072"/>
              <a:gd name="T3" fmla="*/ 1295400 h 960"/>
              <a:gd name="T4" fmla="*/ 4572000 w 3072"/>
              <a:gd name="T5" fmla="*/ 990600 h 960"/>
              <a:gd name="T6" fmla="*/ 4419600 w 3072"/>
              <a:gd name="T7" fmla="*/ 762000 h 960"/>
              <a:gd name="T8" fmla="*/ 4038600 w 3072"/>
              <a:gd name="T9" fmla="*/ 533400 h 960"/>
              <a:gd name="T10" fmla="*/ 3429000 w 3072"/>
              <a:gd name="T11" fmla="*/ 609600 h 960"/>
              <a:gd name="T12" fmla="*/ 3200400 w 3072"/>
              <a:gd name="T13" fmla="*/ 685800 h 960"/>
              <a:gd name="T14" fmla="*/ 2667000 w 3072"/>
              <a:gd name="T15" fmla="*/ 762000 h 960"/>
              <a:gd name="T16" fmla="*/ 2438400 w 3072"/>
              <a:gd name="T17" fmla="*/ 762000 h 960"/>
              <a:gd name="T18" fmla="*/ 2057400 w 3072"/>
              <a:gd name="T19" fmla="*/ 685800 h 960"/>
              <a:gd name="T20" fmla="*/ 1828800 w 3072"/>
              <a:gd name="T21" fmla="*/ 609600 h 960"/>
              <a:gd name="T22" fmla="*/ 1143000 w 3072"/>
              <a:gd name="T23" fmla="*/ 457200 h 960"/>
              <a:gd name="T24" fmla="*/ 304800 w 3072"/>
              <a:gd name="T25" fmla="*/ 914400 h 960"/>
              <a:gd name="T26" fmla="*/ 152400 w 3072"/>
              <a:gd name="T27" fmla="*/ 838200 h 960"/>
              <a:gd name="T28" fmla="*/ 76200 w 3072"/>
              <a:gd name="T29" fmla="*/ 152400 h 960"/>
              <a:gd name="T30" fmla="*/ 0 w 3072"/>
              <a:gd name="T31" fmla="*/ 0 h 9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72"/>
              <a:gd name="T49" fmla="*/ 0 h 960"/>
              <a:gd name="T50" fmla="*/ 3072 w 3072"/>
              <a:gd name="T51" fmla="*/ 960 h 9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72" h="960">
                <a:moveTo>
                  <a:pt x="3072" y="960"/>
                </a:moveTo>
                <a:cubicBezTo>
                  <a:pt x="3040" y="916"/>
                  <a:pt x="3008" y="872"/>
                  <a:pt x="2976" y="816"/>
                </a:cubicBezTo>
                <a:cubicBezTo>
                  <a:pt x="2944" y="760"/>
                  <a:pt x="2912" y="680"/>
                  <a:pt x="2880" y="624"/>
                </a:cubicBezTo>
                <a:cubicBezTo>
                  <a:pt x="2848" y="568"/>
                  <a:pt x="2840" y="528"/>
                  <a:pt x="2784" y="480"/>
                </a:cubicBezTo>
                <a:cubicBezTo>
                  <a:pt x="2728" y="432"/>
                  <a:pt x="2648" y="352"/>
                  <a:pt x="2544" y="336"/>
                </a:cubicBezTo>
                <a:cubicBezTo>
                  <a:pt x="2440" y="320"/>
                  <a:pt x="2248" y="368"/>
                  <a:pt x="2160" y="384"/>
                </a:cubicBezTo>
                <a:cubicBezTo>
                  <a:pt x="2072" y="400"/>
                  <a:pt x="2096" y="416"/>
                  <a:pt x="2016" y="432"/>
                </a:cubicBezTo>
                <a:cubicBezTo>
                  <a:pt x="1936" y="448"/>
                  <a:pt x="1760" y="472"/>
                  <a:pt x="1680" y="480"/>
                </a:cubicBezTo>
                <a:cubicBezTo>
                  <a:pt x="1600" y="488"/>
                  <a:pt x="1600" y="488"/>
                  <a:pt x="1536" y="480"/>
                </a:cubicBezTo>
                <a:cubicBezTo>
                  <a:pt x="1472" y="472"/>
                  <a:pt x="1360" y="448"/>
                  <a:pt x="1296" y="432"/>
                </a:cubicBezTo>
                <a:cubicBezTo>
                  <a:pt x="1232" y="416"/>
                  <a:pt x="1248" y="408"/>
                  <a:pt x="1152" y="384"/>
                </a:cubicBezTo>
                <a:cubicBezTo>
                  <a:pt x="1056" y="360"/>
                  <a:pt x="880" y="256"/>
                  <a:pt x="720" y="288"/>
                </a:cubicBezTo>
                <a:cubicBezTo>
                  <a:pt x="560" y="320"/>
                  <a:pt x="296" y="536"/>
                  <a:pt x="192" y="576"/>
                </a:cubicBezTo>
                <a:cubicBezTo>
                  <a:pt x="88" y="616"/>
                  <a:pt x="120" y="608"/>
                  <a:pt x="96" y="528"/>
                </a:cubicBezTo>
                <a:cubicBezTo>
                  <a:pt x="72" y="448"/>
                  <a:pt x="64" y="184"/>
                  <a:pt x="48" y="96"/>
                </a:cubicBezTo>
                <a:cubicBezTo>
                  <a:pt x="32" y="8"/>
                  <a:pt x="16" y="4"/>
                  <a:pt x="0" y="0"/>
                </a:cubicBezTo>
              </a:path>
            </a:pathLst>
          </a:custGeom>
          <a:pattFill prst="wave">
            <a:fgClr>
              <a:srgbClr val="0C8222"/>
            </a:fgClr>
            <a:bgClr>
              <a:schemeClr val="bg1"/>
            </a:bgClr>
          </a:pattFill>
          <a:ln>
            <a:noFill/>
          </a:ln>
        </p:spPr>
        <p:txBody>
          <a:bodyPr wrap="none" anchor="ctr"/>
          <a:lstStyle/>
          <a:p>
            <a:endParaRPr lang="en-AU"/>
          </a:p>
        </p:txBody>
      </p:sp>
      <p:sp>
        <p:nvSpPr>
          <p:cNvPr id="16" name="Line 10"/>
          <p:cNvSpPr>
            <a:spLocks noChangeShapeType="1"/>
          </p:cNvSpPr>
          <p:nvPr/>
        </p:nvSpPr>
        <p:spPr bwMode="auto">
          <a:xfrm>
            <a:off x="6781800" y="2209800"/>
            <a:ext cx="76200" cy="19812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7" name="Line 11"/>
          <p:cNvSpPr>
            <a:spLocks noChangeShapeType="1"/>
          </p:cNvSpPr>
          <p:nvPr/>
        </p:nvSpPr>
        <p:spPr bwMode="auto">
          <a:xfrm>
            <a:off x="3886200" y="762000"/>
            <a:ext cx="2209800" cy="381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8" name="Line 12"/>
          <p:cNvSpPr>
            <a:spLocks noChangeShapeType="1"/>
          </p:cNvSpPr>
          <p:nvPr/>
        </p:nvSpPr>
        <p:spPr bwMode="auto">
          <a:xfrm flipV="1">
            <a:off x="6934200" y="0"/>
            <a:ext cx="0" cy="762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9" name="Line 13"/>
          <p:cNvSpPr>
            <a:spLocks noChangeShapeType="1"/>
          </p:cNvSpPr>
          <p:nvPr/>
        </p:nvSpPr>
        <p:spPr bwMode="auto">
          <a:xfrm flipV="1">
            <a:off x="7315200" y="457200"/>
            <a:ext cx="1600200" cy="533400"/>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20" name="Line 14"/>
          <p:cNvSpPr>
            <a:spLocks noChangeShapeType="1"/>
          </p:cNvSpPr>
          <p:nvPr/>
        </p:nvSpPr>
        <p:spPr bwMode="auto">
          <a:xfrm>
            <a:off x="7543800" y="1676400"/>
            <a:ext cx="1295400" cy="1524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21" name="Rectangle 28"/>
          <p:cNvSpPr>
            <a:spLocks noChangeArrowheads="1"/>
          </p:cNvSpPr>
          <p:nvPr/>
        </p:nvSpPr>
        <p:spPr bwMode="auto">
          <a:xfrm>
            <a:off x="2133600" y="5791200"/>
            <a:ext cx="6734175" cy="7016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4000" b="1">
                <a:solidFill>
                  <a:schemeClr val="accent2"/>
                </a:solidFill>
              </a:rPr>
              <a:t>We live in a sea of radiation</a:t>
            </a:r>
            <a:r>
              <a:rPr lang="en-US" sz="4000">
                <a:solidFill>
                  <a:schemeClr val="accent2"/>
                </a:solidFill>
              </a:rPr>
              <a:t>…</a:t>
            </a:r>
          </a:p>
        </p:txBody>
      </p:sp>
      <p:sp>
        <p:nvSpPr>
          <p:cNvPr id="22" name="Text Box 29"/>
          <p:cNvSpPr txBox="1">
            <a:spLocks noChangeArrowheads="1"/>
          </p:cNvSpPr>
          <p:nvPr/>
        </p:nvSpPr>
        <p:spPr bwMode="auto">
          <a:xfrm>
            <a:off x="7620000" y="1066800"/>
            <a:ext cx="990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a:t>Cosmic</a:t>
            </a:r>
            <a:endParaRPr lang="en-US"/>
          </a:p>
        </p:txBody>
      </p:sp>
      <p:sp>
        <p:nvSpPr>
          <p:cNvPr id="23" name="Text Box 31"/>
          <p:cNvSpPr txBox="1">
            <a:spLocks noChangeArrowheads="1"/>
          </p:cNvSpPr>
          <p:nvPr/>
        </p:nvSpPr>
        <p:spPr bwMode="auto">
          <a:xfrm>
            <a:off x="2438400" y="2743200"/>
            <a:ext cx="16764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Inhaled Radon</a:t>
            </a:r>
          </a:p>
        </p:txBody>
      </p:sp>
      <p:sp>
        <p:nvSpPr>
          <p:cNvPr id="24" name="Text Box 32"/>
          <p:cNvSpPr txBox="1">
            <a:spLocks noChangeArrowheads="1"/>
          </p:cNvSpPr>
          <p:nvPr/>
        </p:nvSpPr>
        <p:spPr bwMode="auto">
          <a:xfrm>
            <a:off x="685800" y="5791200"/>
            <a:ext cx="15240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800" b="1"/>
              <a:t>Rocks</a:t>
            </a:r>
            <a:endParaRPr lang="en-US"/>
          </a:p>
        </p:txBody>
      </p:sp>
      <p:sp>
        <p:nvSpPr>
          <p:cNvPr id="25" name="Oval 42"/>
          <p:cNvSpPr>
            <a:spLocks noChangeArrowheads="1"/>
          </p:cNvSpPr>
          <p:nvPr/>
        </p:nvSpPr>
        <p:spPr bwMode="auto">
          <a:xfrm>
            <a:off x="6096000" y="762000"/>
            <a:ext cx="1295400" cy="1371600"/>
          </a:xfrm>
          <a:prstGeom prst="ellipse">
            <a:avLst/>
          </a:prstGeom>
          <a:gradFill rotWithShape="0">
            <a:gsLst>
              <a:gs pos="0">
                <a:srgbClr val="FF9933"/>
              </a:gs>
              <a:gs pos="100000">
                <a:srgbClr val="FFFF00"/>
              </a:gs>
            </a:gsLst>
            <a:path path="shape">
              <a:fillToRect l="50000" t="50000" r="50000" b="50000"/>
            </a:path>
          </a:gradFill>
          <a:ln w="9525">
            <a:solidFill>
              <a:srgbClr val="FFFF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Freeform 59"/>
          <p:cNvSpPr>
            <a:spLocks/>
          </p:cNvSpPr>
          <p:nvPr/>
        </p:nvSpPr>
        <p:spPr bwMode="auto">
          <a:xfrm>
            <a:off x="76200" y="3276600"/>
            <a:ext cx="9050338" cy="1916113"/>
          </a:xfrm>
          <a:custGeom>
            <a:avLst/>
            <a:gdLst>
              <a:gd name="T0" fmla="*/ 8943975 w 5701"/>
              <a:gd name="T1" fmla="*/ 342900 h 1207"/>
              <a:gd name="T2" fmla="*/ 8397875 w 5701"/>
              <a:gd name="T3" fmla="*/ 96838 h 1207"/>
              <a:gd name="T4" fmla="*/ 7921625 w 5701"/>
              <a:gd name="T5" fmla="*/ 220663 h 1207"/>
              <a:gd name="T6" fmla="*/ 7567613 w 5701"/>
              <a:gd name="T7" fmla="*/ 360363 h 1207"/>
              <a:gd name="T8" fmla="*/ 6897688 w 5701"/>
              <a:gd name="T9" fmla="*/ 538163 h 1207"/>
              <a:gd name="T10" fmla="*/ 6615113 w 5701"/>
              <a:gd name="T11" fmla="*/ 749300 h 1207"/>
              <a:gd name="T12" fmla="*/ 6245225 w 5701"/>
              <a:gd name="T13" fmla="*/ 890588 h 1207"/>
              <a:gd name="T14" fmla="*/ 6034088 w 5701"/>
              <a:gd name="T15" fmla="*/ 801688 h 1207"/>
              <a:gd name="T16" fmla="*/ 5786438 w 5701"/>
              <a:gd name="T17" fmla="*/ 873125 h 1207"/>
              <a:gd name="T18" fmla="*/ 5662613 w 5701"/>
              <a:gd name="T19" fmla="*/ 873125 h 1207"/>
              <a:gd name="T20" fmla="*/ 5503863 w 5701"/>
              <a:gd name="T21" fmla="*/ 977900 h 1207"/>
              <a:gd name="T22" fmla="*/ 4940300 w 5701"/>
              <a:gd name="T23" fmla="*/ 1101725 h 1207"/>
              <a:gd name="T24" fmla="*/ 4586288 w 5701"/>
              <a:gd name="T25" fmla="*/ 1225550 h 1207"/>
              <a:gd name="T26" fmla="*/ 4286250 w 5701"/>
              <a:gd name="T27" fmla="*/ 1101725 h 1207"/>
              <a:gd name="T28" fmla="*/ 3757613 w 5701"/>
              <a:gd name="T29" fmla="*/ 1101725 h 1207"/>
              <a:gd name="T30" fmla="*/ 3651250 w 5701"/>
              <a:gd name="T31" fmla="*/ 977900 h 1207"/>
              <a:gd name="T32" fmla="*/ 3475038 w 5701"/>
              <a:gd name="T33" fmla="*/ 642938 h 1207"/>
              <a:gd name="T34" fmla="*/ 3211513 w 5701"/>
              <a:gd name="T35" fmla="*/ 942975 h 1207"/>
              <a:gd name="T36" fmla="*/ 2381250 w 5701"/>
              <a:gd name="T37" fmla="*/ 1014413 h 1207"/>
              <a:gd name="T38" fmla="*/ 2259013 w 5701"/>
              <a:gd name="T39" fmla="*/ 1084263 h 1207"/>
              <a:gd name="T40" fmla="*/ 1993900 w 5701"/>
              <a:gd name="T41" fmla="*/ 1031875 h 1207"/>
              <a:gd name="T42" fmla="*/ 1763713 w 5701"/>
              <a:gd name="T43" fmla="*/ 1243013 h 1207"/>
              <a:gd name="T44" fmla="*/ 1641475 w 5701"/>
              <a:gd name="T45" fmla="*/ 1154113 h 1207"/>
              <a:gd name="T46" fmla="*/ 1076325 w 5701"/>
              <a:gd name="T47" fmla="*/ 1154113 h 1207"/>
              <a:gd name="T48" fmla="*/ 1006475 w 5701"/>
              <a:gd name="T49" fmla="*/ 1101725 h 1207"/>
              <a:gd name="T50" fmla="*/ 528638 w 5701"/>
              <a:gd name="T51" fmla="*/ 1049338 h 1207"/>
              <a:gd name="T52" fmla="*/ 230188 w 5701"/>
              <a:gd name="T53" fmla="*/ 1084263 h 1207"/>
              <a:gd name="T54" fmla="*/ 17463 w 5701"/>
              <a:gd name="T55" fmla="*/ 1471613 h 1207"/>
              <a:gd name="T56" fmla="*/ 17463 w 5701"/>
              <a:gd name="T57" fmla="*/ 1577975 h 1207"/>
              <a:gd name="T58" fmla="*/ 141288 w 5701"/>
              <a:gd name="T59" fmla="*/ 1789113 h 1207"/>
              <a:gd name="T60" fmla="*/ 1535113 w 5701"/>
              <a:gd name="T61" fmla="*/ 1878013 h 1207"/>
              <a:gd name="T62" fmla="*/ 2028825 w 5701"/>
              <a:gd name="T63" fmla="*/ 1736725 h 1207"/>
              <a:gd name="T64" fmla="*/ 4922838 w 5701"/>
              <a:gd name="T65" fmla="*/ 1630363 h 1207"/>
              <a:gd name="T66" fmla="*/ 6351588 w 5701"/>
              <a:gd name="T67" fmla="*/ 1630363 h 1207"/>
              <a:gd name="T68" fmla="*/ 6545263 w 5701"/>
              <a:gd name="T69" fmla="*/ 1577975 h 1207"/>
              <a:gd name="T70" fmla="*/ 6969125 w 5701"/>
              <a:gd name="T71" fmla="*/ 1508125 h 1207"/>
              <a:gd name="T72" fmla="*/ 7515225 w 5701"/>
              <a:gd name="T73" fmla="*/ 1384300 h 1207"/>
              <a:gd name="T74" fmla="*/ 7745413 w 5701"/>
              <a:gd name="T75" fmla="*/ 1295400 h 1207"/>
              <a:gd name="T76" fmla="*/ 8132763 w 5701"/>
              <a:gd name="T77" fmla="*/ 1173163 h 1207"/>
              <a:gd name="T78" fmla="*/ 8926513 w 5701"/>
              <a:gd name="T79" fmla="*/ 873125 h 1207"/>
              <a:gd name="T80" fmla="*/ 8978900 w 5701"/>
              <a:gd name="T81" fmla="*/ 677863 h 1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01"/>
              <a:gd name="T124" fmla="*/ 0 h 1207"/>
              <a:gd name="T125" fmla="*/ 5701 w 5701"/>
              <a:gd name="T126" fmla="*/ 1207 h 1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01" h="1207">
                <a:moveTo>
                  <a:pt x="5645" y="327"/>
                </a:moveTo>
                <a:cubicBezTo>
                  <a:pt x="5641" y="290"/>
                  <a:pt x="5642" y="252"/>
                  <a:pt x="5634" y="216"/>
                </a:cubicBezTo>
                <a:cubicBezTo>
                  <a:pt x="5621" y="157"/>
                  <a:pt x="5512" y="135"/>
                  <a:pt x="5467" y="127"/>
                </a:cubicBezTo>
                <a:cubicBezTo>
                  <a:pt x="5446" y="0"/>
                  <a:pt x="5428" y="38"/>
                  <a:pt x="5290" y="61"/>
                </a:cubicBezTo>
                <a:cubicBezTo>
                  <a:pt x="5266" y="77"/>
                  <a:pt x="5248" y="102"/>
                  <a:pt x="5223" y="116"/>
                </a:cubicBezTo>
                <a:cubicBezTo>
                  <a:pt x="5155" y="155"/>
                  <a:pt x="5068" y="134"/>
                  <a:pt x="4990" y="139"/>
                </a:cubicBezTo>
                <a:cubicBezTo>
                  <a:pt x="4849" y="162"/>
                  <a:pt x="4971" y="125"/>
                  <a:pt x="4901" y="183"/>
                </a:cubicBezTo>
                <a:cubicBezTo>
                  <a:pt x="4870" y="208"/>
                  <a:pt x="4795" y="220"/>
                  <a:pt x="4767" y="227"/>
                </a:cubicBezTo>
                <a:cubicBezTo>
                  <a:pt x="4738" y="257"/>
                  <a:pt x="4725" y="288"/>
                  <a:pt x="4712" y="327"/>
                </a:cubicBezTo>
                <a:cubicBezTo>
                  <a:pt x="4665" y="325"/>
                  <a:pt x="4415" y="297"/>
                  <a:pt x="4345" y="339"/>
                </a:cubicBezTo>
                <a:cubicBezTo>
                  <a:pt x="4322" y="353"/>
                  <a:pt x="4331" y="390"/>
                  <a:pt x="4323" y="416"/>
                </a:cubicBezTo>
                <a:cubicBezTo>
                  <a:pt x="4299" y="496"/>
                  <a:pt x="4315" y="450"/>
                  <a:pt x="4167" y="472"/>
                </a:cubicBezTo>
                <a:cubicBezTo>
                  <a:pt x="4145" y="562"/>
                  <a:pt x="4127" y="549"/>
                  <a:pt x="4034" y="572"/>
                </a:cubicBezTo>
                <a:cubicBezTo>
                  <a:pt x="4001" y="568"/>
                  <a:pt x="3967" y="569"/>
                  <a:pt x="3934" y="561"/>
                </a:cubicBezTo>
                <a:cubicBezTo>
                  <a:pt x="3800" y="528"/>
                  <a:pt x="3986" y="553"/>
                  <a:pt x="3878" y="516"/>
                </a:cubicBezTo>
                <a:cubicBezTo>
                  <a:pt x="3853" y="508"/>
                  <a:pt x="3827" y="509"/>
                  <a:pt x="3801" y="505"/>
                </a:cubicBezTo>
                <a:cubicBezTo>
                  <a:pt x="3753" y="509"/>
                  <a:pt x="3703" y="503"/>
                  <a:pt x="3656" y="516"/>
                </a:cubicBezTo>
                <a:cubicBezTo>
                  <a:pt x="3645" y="519"/>
                  <a:pt x="3654" y="542"/>
                  <a:pt x="3645" y="550"/>
                </a:cubicBezTo>
                <a:cubicBezTo>
                  <a:pt x="3633" y="560"/>
                  <a:pt x="3616" y="557"/>
                  <a:pt x="3601" y="561"/>
                </a:cubicBezTo>
                <a:cubicBezTo>
                  <a:pt x="3590" y="557"/>
                  <a:pt x="3579" y="548"/>
                  <a:pt x="3567" y="550"/>
                </a:cubicBezTo>
                <a:cubicBezTo>
                  <a:pt x="3543" y="554"/>
                  <a:pt x="3518" y="594"/>
                  <a:pt x="3501" y="605"/>
                </a:cubicBezTo>
                <a:cubicBezTo>
                  <a:pt x="3491" y="612"/>
                  <a:pt x="3478" y="612"/>
                  <a:pt x="3467" y="616"/>
                </a:cubicBezTo>
                <a:cubicBezTo>
                  <a:pt x="3349" y="599"/>
                  <a:pt x="3272" y="583"/>
                  <a:pt x="3134" y="627"/>
                </a:cubicBezTo>
                <a:cubicBezTo>
                  <a:pt x="3112" y="634"/>
                  <a:pt x="3123" y="673"/>
                  <a:pt x="3112" y="694"/>
                </a:cubicBezTo>
                <a:cubicBezTo>
                  <a:pt x="3104" y="708"/>
                  <a:pt x="3092" y="720"/>
                  <a:pt x="3078" y="727"/>
                </a:cubicBezTo>
                <a:cubicBezTo>
                  <a:pt x="3019" y="754"/>
                  <a:pt x="2950" y="752"/>
                  <a:pt x="2889" y="772"/>
                </a:cubicBezTo>
                <a:cubicBezTo>
                  <a:pt x="2844" y="764"/>
                  <a:pt x="2798" y="760"/>
                  <a:pt x="2756" y="739"/>
                </a:cubicBezTo>
                <a:cubicBezTo>
                  <a:pt x="2707" y="714"/>
                  <a:pt x="2766" y="712"/>
                  <a:pt x="2700" y="694"/>
                </a:cubicBezTo>
                <a:cubicBezTo>
                  <a:pt x="2671" y="686"/>
                  <a:pt x="2641" y="687"/>
                  <a:pt x="2612" y="683"/>
                </a:cubicBezTo>
                <a:cubicBezTo>
                  <a:pt x="2530" y="687"/>
                  <a:pt x="2449" y="688"/>
                  <a:pt x="2367" y="694"/>
                </a:cubicBezTo>
                <a:cubicBezTo>
                  <a:pt x="2352" y="695"/>
                  <a:pt x="2333" y="716"/>
                  <a:pt x="2323" y="705"/>
                </a:cubicBezTo>
                <a:cubicBezTo>
                  <a:pt x="2303" y="682"/>
                  <a:pt x="2309" y="645"/>
                  <a:pt x="2300" y="616"/>
                </a:cubicBezTo>
                <a:cubicBezTo>
                  <a:pt x="2287" y="571"/>
                  <a:pt x="2271" y="527"/>
                  <a:pt x="2256" y="483"/>
                </a:cubicBezTo>
                <a:cubicBezTo>
                  <a:pt x="2229" y="401"/>
                  <a:pt x="2257" y="422"/>
                  <a:pt x="2189" y="405"/>
                </a:cubicBezTo>
                <a:cubicBezTo>
                  <a:pt x="1954" y="420"/>
                  <a:pt x="2040" y="380"/>
                  <a:pt x="1956" y="505"/>
                </a:cubicBezTo>
                <a:cubicBezTo>
                  <a:pt x="1978" y="535"/>
                  <a:pt x="2001" y="564"/>
                  <a:pt x="2023" y="594"/>
                </a:cubicBezTo>
                <a:cubicBezTo>
                  <a:pt x="2038" y="616"/>
                  <a:pt x="2067" y="661"/>
                  <a:pt x="2067" y="661"/>
                </a:cubicBezTo>
                <a:cubicBezTo>
                  <a:pt x="1884" y="721"/>
                  <a:pt x="1687" y="660"/>
                  <a:pt x="1500" y="639"/>
                </a:cubicBezTo>
                <a:cubicBezTo>
                  <a:pt x="1470" y="643"/>
                  <a:pt x="1437" y="635"/>
                  <a:pt x="1411" y="650"/>
                </a:cubicBezTo>
                <a:cubicBezTo>
                  <a:pt x="1401" y="656"/>
                  <a:pt x="1435" y="681"/>
                  <a:pt x="1423" y="683"/>
                </a:cubicBezTo>
                <a:cubicBezTo>
                  <a:pt x="1393" y="687"/>
                  <a:pt x="1364" y="667"/>
                  <a:pt x="1334" y="661"/>
                </a:cubicBezTo>
                <a:cubicBezTo>
                  <a:pt x="1308" y="656"/>
                  <a:pt x="1282" y="654"/>
                  <a:pt x="1256" y="650"/>
                </a:cubicBezTo>
                <a:cubicBezTo>
                  <a:pt x="1134" y="660"/>
                  <a:pt x="1111" y="620"/>
                  <a:pt x="1100" y="739"/>
                </a:cubicBezTo>
                <a:cubicBezTo>
                  <a:pt x="1099" y="754"/>
                  <a:pt x="1122" y="772"/>
                  <a:pt x="1111" y="783"/>
                </a:cubicBezTo>
                <a:cubicBezTo>
                  <a:pt x="1102" y="792"/>
                  <a:pt x="1089" y="769"/>
                  <a:pt x="1078" y="761"/>
                </a:cubicBezTo>
                <a:cubicBezTo>
                  <a:pt x="1063" y="750"/>
                  <a:pt x="1052" y="731"/>
                  <a:pt x="1034" y="727"/>
                </a:cubicBezTo>
                <a:cubicBezTo>
                  <a:pt x="983" y="716"/>
                  <a:pt x="930" y="720"/>
                  <a:pt x="878" y="716"/>
                </a:cubicBezTo>
                <a:cubicBezTo>
                  <a:pt x="811" y="720"/>
                  <a:pt x="743" y="710"/>
                  <a:pt x="678" y="727"/>
                </a:cubicBezTo>
                <a:cubicBezTo>
                  <a:pt x="663" y="731"/>
                  <a:pt x="679" y="781"/>
                  <a:pt x="667" y="772"/>
                </a:cubicBezTo>
                <a:cubicBezTo>
                  <a:pt x="644" y="755"/>
                  <a:pt x="648" y="719"/>
                  <a:pt x="634" y="694"/>
                </a:cubicBezTo>
                <a:cubicBezTo>
                  <a:pt x="595" y="624"/>
                  <a:pt x="454" y="624"/>
                  <a:pt x="389" y="616"/>
                </a:cubicBezTo>
                <a:cubicBezTo>
                  <a:pt x="281" y="643"/>
                  <a:pt x="392" y="602"/>
                  <a:pt x="333" y="661"/>
                </a:cubicBezTo>
                <a:cubicBezTo>
                  <a:pt x="325" y="669"/>
                  <a:pt x="312" y="671"/>
                  <a:pt x="300" y="672"/>
                </a:cubicBezTo>
                <a:cubicBezTo>
                  <a:pt x="249" y="678"/>
                  <a:pt x="197" y="679"/>
                  <a:pt x="145" y="683"/>
                </a:cubicBezTo>
                <a:cubicBezTo>
                  <a:pt x="78" y="747"/>
                  <a:pt x="104" y="845"/>
                  <a:pt x="111" y="927"/>
                </a:cubicBezTo>
                <a:cubicBezTo>
                  <a:pt x="73" y="967"/>
                  <a:pt x="58" y="943"/>
                  <a:pt x="11" y="927"/>
                </a:cubicBezTo>
                <a:cubicBezTo>
                  <a:pt x="7" y="938"/>
                  <a:pt x="0" y="949"/>
                  <a:pt x="0" y="961"/>
                </a:cubicBezTo>
                <a:cubicBezTo>
                  <a:pt x="0" y="973"/>
                  <a:pt x="8" y="983"/>
                  <a:pt x="11" y="994"/>
                </a:cubicBezTo>
                <a:cubicBezTo>
                  <a:pt x="20" y="1031"/>
                  <a:pt x="21" y="1089"/>
                  <a:pt x="56" y="1116"/>
                </a:cubicBezTo>
                <a:cubicBezTo>
                  <a:pt x="65" y="1123"/>
                  <a:pt x="78" y="1123"/>
                  <a:pt x="89" y="1127"/>
                </a:cubicBezTo>
                <a:cubicBezTo>
                  <a:pt x="158" y="1175"/>
                  <a:pt x="266" y="1165"/>
                  <a:pt x="345" y="1172"/>
                </a:cubicBezTo>
                <a:cubicBezTo>
                  <a:pt x="553" y="1207"/>
                  <a:pt x="757" y="1189"/>
                  <a:pt x="967" y="1183"/>
                </a:cubicBezTo>
                <a:cubicBezTo>
                  <a:pt x="1026" y="1163"/>
                  <a:pt x="990" y="1178"/>
                  <a:pt x="1067" y="1127"/>
                </a:cubicBezTo>
                <a:cubicBezTo>
                  <a:pt x="1110" y="1098"/>
                  <a:pt x="1253" y="1096"/>
                  <a:pt x="1278" y="1094"/>
                </a:cubicBezTo>
                <a:cubicBezTo>
                  <a:pt x="1366" y="1077"/>
                  <a:pt x="1445" y="1050"/>
                  <a:pt x="1534" y="1039"/>
                </a:cubicBezTo>
                <a:cubicBezTo>
                  <a:pt x="2038" y="902"/>
                  <a:pt x="2579" y="1023"/>
                  <a:pt x="3101" y="1027"/>
                </a:cubicBezTo>
                <a:cubicBezTo>
                  <a:pt x="3368" y="1040"/>
                  <a:pt x="3567" y="1046"/>
                  <a:pt x="3845" y="1039"/>
                </a:cubicBezTo>
                <a:cubicBezTo>
                  <a:pt x="3897" y="1035"/>
                  <a:pt x="3949" y="1034"/>
                  <a:pt x="4001" y="1027"/>
                </a:cubicBezTo>
                <a:cubicBezTo>
                  <a:pt x="4031" y="1023"/>
                  <a:pt x="4061" y="1015"/>
                  <a:pt x="4090" y="1005"/>
                </a:cubicBezTo>
                <a:cubicBezTo>
                  <a:pt x="4101" y="1001"/>
                  <a:pt x="4112" y="996"/>
                  <a:pt x="4123" y="994"/>
                </a:cubicBezTo>
                <a:cubicBezTo>
                  <a:pt x="4189" y="981"/>
                  <a:pt x="4256" y="972"/>
                  <a:pt x="4323" y="961"/>
                </a:cubicBezTo>
                <a:cubicBezTo>
                  <a:pt x="4345" y="957"/>
                  <a:pt x="4390" y="950"/>
                  <a:pt x="4390" y="950"/>
                </a:cubicBezTo>
                <a:cubicBezTo>
                  <a:pt x="4448" y="931"/>
                  <a:pt x="4507" y="928"/>
                  <a:pt x="4567" y="916"/>
                </a:cubicBezTo>
                <a:cubicBezTo>
                  <a:pt x="4615" y="906"/>
                  <a:pt x="4686" y="886"/>
                  <a:pt x="4734" y="872"/>
                </a:cubicBezTo>
                <a:cubicBezTo>
                  <a:pt x="4804" y="825"/>
                  <a:pt x="4723" y="873"/>
                  <a:pt x="4834" y="839"/>
                </a:cubicBezTo>
                <a:cubicBezTo>
                  <a:pt x="4850" y="834"/>
                  <a:pt x="4863" y="821"/>
                  <a:pt x="4879" y="816"/>
                </a:cubicBezTo>
                <a:cubicBezTo>
                  <a:pt x="4908" y="806"/>
                  <a:pt x="4938" y="801"/>
                  <a:pt x="4967" y="794"/>
                </a:cubicBezTo>
                <a:cubicBezTo>
                  <a:pt x="5017" y="746"/>
                  <a:pt x="5052" y="750"/>
                  <a:pt x="5123" y="739"/>
                </a:cubicBezTo>
                <a:cubicBezTo>
                  <a:pt x="5348" y="706"/>
                  <a:pt x="5342" y="713"/>
                  <a:pt x="5701" y="705"/>
                </a:cubicBezTo>
                <a:cubicBezTo>
                  <a:pt x="5691" y="628"/>
                  <a:pt x="5700" y="576"/>
                  <a:pt x="5623" y="550"/>
                </a:cubicBezTo>
                <a:cubicBezTo>
                  <a:pt x="5627" y="531"/>
                  <a:pt x="5629" y="512"/>
                  <a:pt x="5634" y="494"/>
                </a:cubicBezTo>
                <a:cubicBezTo>
                  <a:pt x="5640" y="471"/>
                  <a:pt x="5656" y="427"/>
                  <a:pt x="5656" y="427"/>
                </a:cubicBezTo>
                <a:cubicBezTo>
                  <a:pt x="5640" y="365"/>
                  <a:pt x="5645" y="398"/>
                  <a:pt x="5645" y="327"/>
                </a:cubicBezTo>
                <a:close/>
              </a:path>
            </a:pathLst>
          </a:custGeom>
          <a:gradFill rotWithShape="0">
            <a:gsLst>
              <a:gs pos="50000">
                <a:srgbClr val="00B050"/>
              </a:gs>
              <a:gs pos="0">
                <a:srgbClr val="66FF66"/>
              </a:gs>
              <a:gs pos="100000">
                <a:srgbClr val="008000"/>
              </a:gs>
            </a:gsLst>
            <a:path path="rect">
              <a:fillToRect l="50000" t="50000" r="50000" b="50000"/>
            </a:path>
          </a:gradFill>
          <a:ln>
            <a:noFill/>
          </a:ln>
        </p:spPr>
        <p:txBody>
          <a:bodyPr wrap="none" anchor="ctr"/>
          <a:lstStyle/>
          <a:p>
            <a:endParaRPr lang="en-AU"/>
          </a:p>
        </p:txBody>
      </p:sp>
      <p:grpSp>
        <p:nvGrpSpPr>
          <p:cNvPr id="27" name="Group 15"/>
          <p:cNvGrpSpPr>
            <a:grpSpLocks/>
          </p:cNvGrpSpPr>
          <p:nvPr/>
        </p:nvGrpSpPr>
        <p:grpSpPr bwMode="auto">
          <a:xfrm>
            <a:off x="1143000" y="2590800"/>
            <a:ext cx="5943600" cy="3048000"/>
            <a:chOff x="3521" y="2175"/>
            <a:chExt cx="1605" cy="771"/>
          </a:xfrm>
          <a:solidFill>
            <a:schemeClr val="tx1">
              <a:lumMod val="85000"/>
              <a:lumOff val="15000"/>
            </a:schemeClr>
          </a:solidFill>
        </p:grpSpPr>
        <p:sp>
          <p:nvSpPr>
            <p:cNvPr id="28" name="Freeform 16"/>
            <p:cNvSpPr>
              <a:spLocks/>
            </p:cNvSpPr>
            <p:nvPr/>
          </p:nvSpPr>
          <p:spPr bwMode="auto">
            <a:xfrm>
              <a:off x="4123" y="2292"/>
              <a:ext cx="361" cy="654"/>
            </a:xfrm>
            <a:custGeom>
              <a:avLst/>
              <a:gdLst>
                <a:gd name="T0" fmla="*/ 239 w 722"/>
                <a:gd name="T1" fmla="*/ 534 h 1308"/>
                <a:gd name="T2" fmla="*/ 268 w 722"/>
                <a:gd name="T3" fmla="*/ 602 h 1308"/>
                <a:gd name="T4" fmla="*/ 274 w 722"/>
                <a:gd name="T5" fmla="*/ 642 h 1308"/>
                <a:gd name="T6" fmla="*/ 301 w 722"/>
                <a:gd name="T7" fmla="*/ 637 h 1308"/>
                <a:gd name="T8" fmla="*/ 288 w 722"/>
                <a:gd name="T9" fmla="*/ 600 h 1308"/>
                <a:gd name="T10" fmla="*/ 271 w 722"/>
                <a:gd name="T11" fmla="*/ 530 h 1308"/>
                <a:gd name="T12" fmla="*/ 274 w 722"/>
                <a:gd name="T13" fmla="*/ 494 h 1308"/>
                <a:gd name="T14" fmla="*/ 285 w 722"/>
                <a:gd name="T15" fmla="*/ 492 h 1308"/>
                <a:gd name="T16" fmla="*/ 236 w 722"/>
                <a:gd name="T17" fmla="*/ 373 h 1308"/>
                <a:gd name="T18" fmla="*/ 195 w 722"/>
                <a:gd name="T19" fmla="*/ 283 h 1308"/>
                <a:gd name="T20" fmla="*/ 201 w 722"/>
                <a:gd name="T21" fmla="*/ 246 h 1308"/>
                <a:gd name="T22" fmla="*/ 217 w 722"/>
                <a:gd name="T23" fmla="*/ 227 h 1308"/>
                <a:gd name="T24" fmla="*/ 239 w 722"/>
                <a:gd name="T25" fmla="*/ 253 h 1308"/>
                <a:gd name="T26" fmla="*/ 290 w 722"/>
                <a:gd name="T27" fmla="*/ 295 h 1308"/>
                <a:gd name="T28" fmla="*/ 331 w 722"/>
                <a:gd name="T29" fmla="*/ 308 h 1308"/>
                <a:gd name="T30" fmla="*/ 356 w 722"/>
                <a:gd name="T31" fmla="*/ 304 h 1308"/>
                <a:gd name="T32" fmla="*/ 351 w 722"/>
                <a:gd name="T33" fmla="*/ 273 h 1308"/>
                <a:gd name="T34" fmla="*/ 331 w 722"/>
                <a:gd name="T35" fmla="*/ 275 h 1308"/>
                <a:gd name="T36" fmla="*/ 302 w 722"/>
                <a:gd name="T37" fmla="*/ 253 h 1308"/>
                <a:gd name="T38" fmla="*/ 266 w 722"/>
                <a:gd name="T39" fmla="*/ 219 h 1308"/>
                <a:gd name="T40" fmla="*/ 233 w 722"/>
                <a:gd name="T41" fmla="*/ 177 h 1308"/>
                <a:gd name="T42" fmla="*/ 214 w 722"/>
                <a:gd name="T43" fmla="*/ 151 h 1308"/>
                <a:gd name="T44" fmla="*/ 180 w 722"/>
                <a:gd name="T45" fmla="*/ 140 h 1308"/>
                <a:gd name="T46" fmla="*/ 163 w 722"/>
                <a:gd name="T47" fmla="*/ 126 h 1308"/>
                <a:gd name="T48" fmla="*/ 160 w 722"/>
                <a:gd name="T49" fmla="*/ 112 h 1308"/>
                <a:gd name="T50" fmla="*/ 171 w 722"/>
                <a:gd name="T51" fmla="*/ 77 h 1308"/>
                <a:gd name="T52" fmla="*/ 177 w 722"/>
                <a:gd name="T53" fmla="*/ 34 h 1308"/>
                <a:gd name="T54" fmla="*/ 148 w 722"/>
                <a:gd name="T55" fmla="*/ 2 h 1308"/>
                <a:gd name="T56" fmla="*/ 70 w 722"/>
                <a:gd name="T57" fmla="*/ 13 h 1308"/>
                <a:gd name="T58" fmla="*/ 73 w 722"/>
                <a:gd name="T59" fmla="*/ 17 h 1308"/>
                <a:gd name="T60" fmla="*/ 85 w 722"/>
                <a:gd name="T61" fmla="*/ 39 h 1308"/>
                <a:gd name="T62" fmla="*/ 92 w 722"/>
                <a:gd name="T63" fmla="*/ 80 h 1308"/>
                <a:gd name="T64" fmla="*/ 114 w 722"/>
                <a:gd name="T65" fmla="*/ 109 h 1308"/>
                <a:gd name="T66" fmla="*/ 113 w 722"/>
                <a:gd name="T67" fmla="*/ 126 h 1308"/>
                <a:gd name="T68" fmla="*/ 92 w 722"/>
                <a:gd name="T69" fmla="*/ 150 h 1308"/>
                <a:gd name="T70" fmla="*/ 67 w 722"/>
                <a:gd name="T71" fmla="*/ 167 h 1308"/>
                <a:gd name="T72" fmla="*/ 66 w 722"/>
                <a:gd name="T73" fmla="*/ 265 h 1308"/>
                <a:gd name="T74" fmla="*/ 45 w 722"/>
                <a:gd name="T75" fmla="*/ 276 h 1308"/>
                <a:gd name="T76" fmla="*/ 31 w 722"/>
                <a:gd name="T77" fmla="*/ 273 h 1308"/>
                <a:gd name="T78" fmla="*/ 8 w 722"/>
                <a:gd name="T79" fmla="*/ 270 h 1308"/>
                <a:gd name="T80" fmla="*/ 10 w 722"/>
                <a:gd name="T81" fmla="*/ 311 h 1308"/>
                <a:gd name="T82" fmla="*/ 29 w 722"/>
                <a:gd name="T83" fmla="*/ 310 h 1308"/>
                <a:gd name="T84" fmla="*/ 40 w 722"/>
                <a:gd name="T85" fmla="*/ 315 h 1308"/>
                <a:gd name="T86" fmla="*/ 66 w 722"/>
                <a:gd name="T87" fmla="*/ 318 h 1308"/>
                <a:gd name="T88" fmla="*/ 94 w 722"/>
                <a:gd name="T89" fmla="*/ 272 h 1308"/>
                <a:gd name="T90" fmla="*/ 104 w 722"/>
                <a:gd name="T91" fmla="*/ 235 h 1308"/>
                <a:gd name="T92" fmla="*/ 120 w 722"/>
                <a:gd name="T93" fmla="*/ 281 h 1308"/>
                <a:gd name="T94" fmla="*/ 100 w 722"/>
                <a:gd name="T95" fmla="*/ 338 h 1308"/>
                <a:gd name="T96" fmla="*/ 102 w 722"/>
                <a:gd name="T97" fmla="*/ 503 h 1308"/>
                <a:gd name="T98" fmla="*/ 122 w 722"/>
                <a:gd name="T99" fmla="*/ 511 h 1308"/>
                <a:gd name="T100" fmla="*/ 140 w 722"/>
                <a:gd name="T101" fmla="*/ 582 h 1308"/>
                <a:gd name="T102" fmla="*/ 132 w 722"/>
                <a:gd name="T103" fmla="*/ 612 h 1308"/>
                <a:gd name="T104" fmla="*/ 104 w 722"/>
                <a:gd name="T105" fmla="*/ 632 h 1308"/>
                <a:gd name="T106" fmla="*/ 113 w 722"/>
                <a:gd name="T107" fmla="*/ 642 h 1308"/>
                <a:gd name="T108" fmla="*/ 146 w 722"/>
                <a:gd name="T109" fmla="*/ 637 h 1308"/>
                <a:gd name="T110" fmla="*/ 163 w 722"/>
                <a:gd name="T111" fmla="*/ 640 h 1308"/>
                <a:gd name="T112" fmla="*/ 172 w 722"/>
                <a:gd name="T113" fmla="*/ 610 h 1308"/>
                <a:gd name="T114" fmla="*/ 164 w 722"/>
                <a:gd name="T115" fmla="*/ 552 h 1308"/>
                <a:gd name="T116" fmla="*/ 165 w 722"/>
                <a:gd name="T117" fmla="*/ 503 h 1308"/>
                <a:gd name="T118" fmla="*/ 202 w 722"/>
                <a:gd name="T119" fmla="*/ 500 h 13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22"/>
                <a:gd name="T181" fmla="*/ 0 h 1308"/>
                <a:gd name="T182" fmla="*/ 722 w 722"/>
                <a:gd name="T183" fmla="*/ 1308 h 13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22" h="1308">
                  <a:moveTo>
                    <a:pt x="444" y="996"/>
                  </a:moveTo>
                  <a:lnTo>
                    <a:pt x="450" y="1007"/>
                  </a:lnTo>
                  <a:lnTo>
                    <a:pt x="458" y="1023"/>
                  </a:lnTo>
                  <a:lnTo>
                    <a:pt x="466" y="1045"/>
                  </a:lnTo>
                  <a:lnTo>
                    <a:pt x="478" y="1068"/>
                  </a:lnTo>
                  <a:lnTo>
                    <a:pt x="490" y="1094"/>
                  </a:lnTo>
                  <a:lnTo>
                    <a:pt x="502" y="1121"/>
                  </a:lnTo>
                  <a:lnTo>
                    <a:pt x="512" y="1145"/>
                  </a:lnTo>
                  <a:lnTo>
                    <a:pt x="522" y="1169"/>
                  </a:lnTo>
                  <a:lnTo>
                    <a:pt x="535" y="1204"/>
                  </a:lnTo>
                  <a:lnTo>
                    <a:pt x="538" y="1229"/>
                  </a:lnTo>
                  <a:lnTo>
                    <a:pt x="538" y="1245"/>
                  </a:lnTo>
                  <a:lnTo>
                    <a:pt x="537" y="1255"/>
                  </a:lnTo>
                  <a:lnTo>
                    <a:pt x="540" y="1268"/>
                  </a:lnTo>
                  <a:lnTo>
                    <a:pt x="547" y="1283"/>
                  </a:lnTo>
                  <a:lnTo>
                    <a:pt x="559" y="1299"/>
                  </a:lnTo>
                  <a:lnTo>
                    <a:pt x="573" y="1308"/>
                  </a:lnTo>
                  <a:lnTo>
                    <a:pt x="586" y="1306"/>
                  </a:lnTo>
                  <a:lnTo>
                    <a:pt x="595" y="1292"/>
                  </a:lnTo>
                  <a:lnTo>
                    <a:pt x="601" y="1273"/>
                  </a:lnTo>
                  <a:lnTo>
                    <a:pt x="604" y="1254"/>
                  </a:lnTo>
                  <a:lnTo>
                    <a:pt x="602" y="1239"/>
                  </a:lnTo>
                  <a:lnTo>
                    <a:pt x="597" y="1227"/>
                  </a:lnTo>
                  <a:lnTo>
                    <a:pt x="588" y="1216"/>
                  </a:lnTo>
                  <a:lnTo>
                    <a:pt x="576" y="1200"/>
                  </a:lnTo>
                  <a:lnTo>
                    <a:pt x="563" y="1173"/>
                  </a:lnTo>
                  <a:lnTo>
                    <a:pt x="554" y="1140"/>
                  </a:lnTo>
                  <a:lnTo>
                    <a:pt x="548" y="1107"/>
                  </a:lnTo>
                  <a:lnTo>
                    <a:pt x="545" y="1083"/>
                  </a:lnTo>
                  <a:lnTo>
                    <a:pt x="542" y="1059"/>
                  </a:lnTo>
                  <a:lnTo>
                    <a:pt x="540" y="1030"/>
                  </a:lnTo>
                  <a:lnTo>
                    <a:pt x="532" y="1004"/>
                  </a:lnTo>
                  <a:lnTo>
                    <a:pt x="519" y="989"/>
                  </a:lnTo>
                  <a:lnTo>
                    <a:pt x="535" y="988"/>
                  </a:lnTo>
                  <a:lnTo>
                    <a:pt x="547" y="988"/>
                  </a:lnTo>
                  <a:lnTo>
                    <a:pt x="554" y="986"/>
                  </a:lnTo>
                  <a:lnTo>
                    <a:pt x="560" y="986"/>
                  </a:lnTo>
                  <a:lnTo>
                    <a:pt x="563" y="986"/>
                  </a:lnTo>
                  <a:lnTo>
                    <a:pt x="567" y="985"/>
                  </a:lnTo>
                  <a:lnTo>
                    <a:pt x="570" y="983"/>
                  </a:lnTo>
                  <a:lnTo>
                    <a:pt x="576" y="982"/>
                  </a:lnTo>
                  <a:lnTo>
                    <a:pt x="542" y="939"/>
                  </a:lnTo>
                  <a:lnTo>
                    <a:pt x="516" y="881"/>
                  </a:lnTo>
                  <a:lnTo>
                    <a:pt x="493" y="815"/>
                  </a:lnTo>
                  <a:lnTo>
                    <a:pt x="472" y="746"/>
                  </a:lnTo>
                  <a:lnTo>
                    <a:pt x="453" y="682"/>
                  </a:lnTo>
                  <a:lnTo>
                    <a:pt x="431" y="627"/>
                  </a:lnTo>
                  <a:lnTo>
                    <a:pt x="408" y="586"/>
                  </a:lnTo>
                  <a:lnTo>
                    <a:pt x="377" y="565"/>
                  </a:lnTo>
                  <a:lnTo>
                    <a:pt x="390" y="565"/>
                  </a:lnTo>
                  <a:lnTo>
                    <a:pt x="401" y="564"/>
                  </a:lnTo>
                  <a:lnTo>
                    <a:pt x="408" y="564"/>
                  </a:lnTo>
                  <a:lnTo>
                    <a:pt x="409" y="564"/>
                  </a:lnTo>
                  <a:lnTo>
                    <a:pt x="404" y="537"/>
                  </a:lnTo>
                  <a:lnTo>
                    <a:pt x="401" y="492"/>
                  </a:lnTo>
                  <a:lnTo>
                    <a:pt x="398" y="448"/>
                  </a:lnTo>
                  <a:lnTo>
                    <a:pt x="399" y="423"/>
                  </a:lnTo>
                  <a:lnTo>
                    <a:pt x="409" y="431"/>
                  </a:lnTo>
                  <a:lnTo>
                    <a:pt x="421" y="441"/>
                  </a:lnTo>
                  <a:lnTo>
                    <a:pt x="433" y="453"/>
                  </a:lnTo>
                  <a:lnTo>
                    <a:pt x="443" y="466"/>
                  </a:lnTo>
                  <a:lnTo>
                    <a:pt x="455" y="479"/>
                  </a:lnTo>
                  <a:lnTo>
                    <a:pt x="463" y="489"/>
                  </a:lnTo>
                  <a:lnTo>
                    <a:pt x="472" y="499"/>
                  </a:lnTo>
                  <a:lnTo>
                    <a:pt x="478" y="505"/>
                  </a:lnTo>
                  <a:lnTo>
                    <a:pt x="488" y="514"/>
                  </a:lnTo>
                  <a:lnTo>
                    <a:pt x="506" y="530"/>
                  </a:lnTo>
                  <a:lnTo>
                    <a:pt x="528" y="549"/>
                  </a:lnTo>
                  <a:lnTo>
                    <a:pt x="553" y="570"/>
                  </a:lnTo>
                  <a:lnTo>
                    <a:pt x="579" y="589"/>
                  </a:lnTo>
                  <a:lnTo>
                    <a:pt x="605" y="602"/>
                  </a:lnTo>
                  <a:lnTo>
                    <a:pt x="627" y="609"/>
                  </a:lnTo>
                  <a:lnTo>
                    <a:pt x="646" y="606"/>
                  </a:lnTo>
                  <a:lnTo>
                    <a:pt x="654" y="612"/>
                  </a:lnTo>
                  <a:lnTo>
                    <a:pt x="662" y="615"/>
                  </a:lnTo>
                  <a:lnTo>
                    <a:pt x="673" y="618"/>
                  </a:lnTo>
                  <a:lnTo>
                    <a:pt x="683" y="619"/>
                  </a:lnTo>
                  <a:lnTo>
                    <a:pt x="693" y="618"/>
                  </a:lnTo>
                  <a:lnTo>
                    <a:pt x="703" y="615"/>
                  </a:lnTo>
                  <a:lnTo>
                    <a:pt x="712" y="608"/>
                  </a:lnTo>
                  <a:lnTo>
                    <a:pt x="718" y="597"/>
                  </a:lnTo>
                  <a:lnTo>
                    <a:pt x="722" y="577"/>
                  </a:lnTo>
                  <a:lnTo>
                    <a:pt x="721" y="561"/>
                  </a:lnTo>
                  <a:lnTo>
                    <a:pt x="712" y="551"/>
                  </a:lnTo>
                  <a:lnTo>
                    <a:pt x="702" y="545"/>
                  </a:lnTo>
                  <a:lnTo>
                    <a:pt x="692" y="545"/>
                  </a:lnTo>
                  <a:lnTo>
                    <a:pt x="680" y="549"/>
                  </a:lnTo>
                  <a:lnTo>
                    <a:pt x="671" y="555"/>
                  </a:lnTo>
                  <a:lnTo>
                    <a:pt x="662" y="561"/>
                  </a:lnTo>
                  <a:lnTo>
                    <a:pt x="662" y="549"/>
                  </a:lnTo>
                  <a:lnTo>
                    <a:pt x="657" y="540"/>
                  </a:lnTo>
                  <a:lnTo>
                    <a:pt x="646" y="533"/>
                  </a:lnTo>
                  <a:lnTo>
                    <a:pt x="629" y="521"/>
                  </a:lnTo>
                  <a:lnTo>
                    <a:pt x="617" y="514"/>
                  </a:lnTo>
                  <a:lnTo>
                    <a:pt x="604" y="505"/>
                  </a:lnTo>
                  <a:lnTo>
                    <a:pt x="589" y="494"/>
                  </a:lnTo>
                  <a:lnTo>
                    <a:pt x="575" y="482"/>
                  </a:lnTo>
                  <a:lnTo>
                    <a:pt x="559" y="469"/>
                  </a:lnTo>
                  <a:lnTo>
                    <a:pt x="544" y="454"/>
                  </a:lnTo>
                  <a:lnTo>
                    <a:pt x="532" y="438"/>
                  </a:lnTo>
                  <a:lnTo>
                    <a:pt x="521" y="423"/>
                  </a:lnTo>
                  <a:lnTo>
                    <a:pt x="509" y="407"/>
                  </a:lnTo>
                  <a:lnTo>
                    <a:pt x="496" y="390"/>
                  </a:lnTo>
                  <a:lnTo>
                    <a:pt x="481" y="371"/>
                  </a:lnTo>
                  <a:lnTo>
                    <a:pt x="465" y="353"/>
                  </a:lnTo>
                  <a:lnTo>
                    <a:pt x="452" y="337"/>
                  </a:lnTo>
                  <a:lnTo>
                    <a:pt x="440" y="324"/>
                  </a:lnTo>
                  <a:lnTo>
                    <a:pt x="433" y="314"/>
                  </a:lnTo>
                  <a:lnTo>
                    <a:pt x="430" y="306"/>
                  </a:lnTo>
                  <a:lnTo>
                    <a:pt x="427" y="302"/>
                  </a:lnTo>
                  <a:lnTo>
                    <a:pt x="420" y="296"/>
                  </a:lnTo>
                  <a:lnTo>
                    <a:pt x="408" y="292"/>
                  </a:lnTo>
                  <a:lnTo>
                    <a:pt x="392" y="287"/>
                  </a:lnTo>
                  <a:lnTo>
                    <a:pt x="376" y="283"/>
                  </a:lnTo>
                  <a:lnTo>
                    <a:pt x="360" y="279"/>
                  </a:lnTo>
                  <a:lnTo>
                    <a:pt x="345" y="276"/>
                  </a:lnTo>
                  <a:lnTo>
                    <a:pt x="335" y="271"/>
                  </a:lnTo>
                  <a:lnTo>
                    <a:pt x="339" y="263"/>
                  </a:lnTo>
                  <a:lnTo>
                    <a:pt x="333" y="255"/>
                  </a:lnTo>
                  <a:lnTo>
                    <a:pt x="325" y="251"/>
                  </a:lnTo>
                  <a:lnTo>
                    <a:pt x="317" y="249"/>
                  </a:lnTo>
                  <a:lnTo>
                    <a:pt x="319" y="242"/>
                  </a:lnTo>
                  <a:lnTo>
                    <a:pt x="319" y="233"/>
                  </a:lnTo>
                  <a:lnTo>
                    <a:pt x="319" y="226"/>
                  </a:lnTo>
                  <a:lnTo>
                    <a:pt x="319" y="223"/>
                  </a:lnTo>
                  <a:lnTo>
                    <a:pt x="325" y="211"/>
                  </a:lnTo>
                  <a:lnTo>
                    <a:pt x="330" y="195"/>
                  </a:lnTo>
                  <a:lnTo>
                    <a:pt x="333" y="181"/>
                  </a:lnTo>
                  <a:lnTo>
                    <a:pt x="332" y="168"/>
                  </a:lnTo>
                  <a:lnTo>
                    <a:pt x="341" y="153"/>
                  </a:lnTo>
                  <a:lnTo>
                    <a:pt x="348" y="137"/>
                  </a:lnTo>
                  <a:lnTo>
                    <a:pt x="352" y="119"/>
                  </a:lnTo>
                  <a:lnTo>
                    <a:pt x="355" y="102"/>
                  </a:lnTo>
                  <a:lnTo>
                    <a:pt x="357" y="84"/>
                  </a:lnTo>
                  <a:lnTo>
                    <a:pt x="354" y="67"/>
                  </a:lnTo>
                  <a:lnTo>
                    <a:pt x="348" y="51"/>
                  </a:lnTo>
                  <a:lnTo>
                    <a:pt x="341" y="35"/>
                  </a:lnTo>
                  <a:lnTo>
                    <a:pt x="329" y="23"/>
                  </a:lnTo>
                  <a:lnTo>
                    <a:pt x="314" y="11"/>
                  </a:lnTo>
                  <a:lnTo>
                    <a:pt x="295" y="4"/>
                  </a:lnTo>
                  <a:lnTo>
                    <a:pt x="273" y="0"/>
                  </a:lnTo>
                  <a:lnTo>
                    <a:pt x="246" y="0"/>
                  </a:lnTo>
                  <a:lnTo>
                    <a:pt x="215" y="4"/>
                  </a:lnTo>
                  <a:lnTo>
                    <a:pt x="180" y="11"/>
                  </a:lnTo>
                  <a:lnTo>
                    <a:pt x="140" y="26"/>
                  </a:lnTo>
                  <a:lnTo>
                    <a:pt x="153" y="27"/>
                  </a:lnTo>
                  <a:lnTo>
                    <a:pt x="158" y="30"/>
                  </a:lnTo>
                  <a:lnTo>
                    <a:pt x="155" y="33"/>
                  </a:lnTo>
                  <a:lnTo>
                    <a:pt x="153" y="35"/>
                  </a:lnTo>
                  <a:lnTo>
                    <a:pt x="145" y="33"/>
                  </a:lnTo>
                  <a:lnTo>
                    <a:pt x="146" y="36"/>
                  </a:lnTo>
                  <a:lnTo>
                    <a:pt x="147" y="42"/>
                  </a:lnTo>
                  <a:lnTo>
                    <a:pt x="134" y="51"/>
                  </a:lnTo>
                  <a:lnTo>
                    <a:pt x="156" y="62"/>
                  </a:lnTo>
                  <a:lnTo>
                    <a:pt x="169" y="77"/>
                  </a:lnTo>
                  <a:lnTo>
                    <a:pt x="174" y="95"/>
                  </a:lnTo>
                  <a:lnTo>
                    <a:pt x="175" y="114"/>
                  </a:lnTo>
                  <a:lnTo>
                    <a:pt x="174" y="131"/>
                  </a:lnTo>
                  <a:lnTo>
                    <a:pt x="175" y="147"/>
                  </a:lnTo>
                  <a:lnTo>
                    <a:pt x="183" y="160"/>
                  </a:lnTo>
                  <a:lnTo>
                    <a:pt x="196" y="169"/>
                  </a:lnTo>
                  <a:lnTo>
                    <a:pt x="202" y="182"/>
                  </a:lnTo>
                  <a:lnTo>
                    <a:pt x="207" y="197"/>
                  </a:lnTo>
                  <a:lnTo>
                    <a:pt x="216" y="211"/>
                  </a:lnTo>
                  <a:lnTo>
                    <a:pt x="228" y="217"/>
                  </a:lnTo>
                  <a:lnTo>
                    <a:pt x="229" y="229"/>
                  </a:lnTo>
                  <a:lnTo>
                    <a:pt x="232" y="241"/>
                  </a:lnTo>
                  <a:lnTo>
                    <a:pt x="234" y="249"/>
                  </a:lnTo>
                  <a:lnTo>
                    <a:pt x="234" y="252"/>
                  </a:lnTo>
                  <a:lnTo>
                    <a:pt x="225" y="252"/>
                  </a:lnTo>
                  <a:lnTo>
                    <a:pt x="216" y="255"/>
                  </a:lnTo>
                  <a:lnTo>
                    <a:pt x="212" y="263"/>
                  </a:lnTo>
                  <a:lnTo>
                    <a:pt x="216" y="280"/>
                  </a:lnTo>
                  <a:lnTo>
                    <a:pt x="200" y="290"/>
                  </a:lnTo>
                  <a:lnTo>
                    <a:pt x="183" y="299"/>
                  </a:lnTo>
                  <a:lnTo>
                    <a:pt x="165" y="305"/>
                  </a:lnTo>
                  <a:lnTo>
                    <a:pt x="150" y="311"/>
                  </a:lnTo>
                  <a:lnTo>
                    <a:pt x="139" y="317"/>
                  </a:lnTo>
                  <a:lnTo>
                    <a:pt x="133" y="324"/>
                  </a:lnTo>
                  <a:lnTo>
                    <a:pt x="133" y="334"/>
                  </a:lnTo>
                  <a:lnTo>
                    <a:pt x="142" y="349"/>
                  </a:lnTo>
                  <a:lnTo>
                    <a:pt x="145" y="380"/>
                  </a:lnTo>
                  <a:lnTo>
                    <a:pt x="140" y="437"/>
                  </a:lnTo>
                  <a:lnTo>
                    <a:pt x="134" y="496"/>
                  </a:lnTo>
                  <a:lnTo>
                    <a:pt x="131" y="530"/>
                  </a:lnTo>
                  <a:lnTo>
                    <a:pt x="121" y="537"/>
                  </a:lnTo>
                  <a:lnTo>
                    <a:pt x="112" y="542"/>
                  </a:lnTo>
                  <a:lnTo>
                    <a:pt x="104" y="546"/>
                  </a:lnTo>
                  <a:lnTo>
                    <a:pt x="96" y="548"/>
                  </a:lnTo>
                  <a:lnTo>
                    <a:pt x="90" y="551"/>
                  </a:lnTo>
                  <a:lnTo>
                    <a:pt x="85" y="554"/>
                  </a:lnTo>
                  <a:lnTo>
                    <a:pt x="82" y="556"/>
                  </a:lnTo>
                  <a:lnTo>
                    <a:pt x="80" y="561"/>
                  </a:lnTo>
                  <a:lnTo>
                    <a:pt x="71" y="552"/>
                  </a:lnTo>
                  <a:lnTo>
                    <a:pt x="61" y="545"/>
                  </a:lnTo>
                  <a:lnTo>
                    <a:pt x="52" y="537"/>
                  </a:lnTo>
                  <a:lnTo>
                    <a:pt x="42" y="532"/>
                  </a:lnTo>
                  <a:lnTo>
                    <a:pt x="33" y="530"/>
                  </a:lnTo>
                  <a:lnTo>
                    <a:pt x="23" y="533"/>
                  </a:lnTo>
                  <a:lnTo>
                    <a:pt x="16" y="540"/>
                  </a:lnTo>
                  <a:lnTo>
                    <a:pt x="8" y="554"/>
                  </a:lnTo>
                  <a:lnTo>
                    <a:pt x="0" y="583"/>
                  </a:lnTo>
                  <a:lnTo>
                    <a:pt x="0" y="605"/>
                  </a:lnTo>
                  <a:lnTo>
                    <a:pt x="7" y="618"/>
                  </a:lnTo>
                  <a:lnTo>
                    <a:pt x="20" y="622"/>
                  </a:lnTo>
                  <a:lnTo>
                    <a:pt x="28" y="622"/>
                  </a:lnTo>
                  <a:lnTo>
                    <a:pt x="35" y="622"/>
                  </a:lnTo>
                  <a:lnTo>
                    <a:pt x="42" y="621"/>
                  </a:lnTo>
                  <a:lnTo>
                    <a:pt x="51" y="621"/>
                  </a:lnTo>
                  <a:lnTo>
                    <a:pt x="57" y="619"/>
                  </a:lnTo>
                  <a:lnTo>
                    <a:pt x="63" y="618"/>
                  </a:lnTo>
                  <a:lnTo>
                    <a:pt x="68" y="618"/>
                  </a:lnTo>
                  <a:lnTo>
                    <a:pt x="71" y="616"/>
                  </a:lnTo>
                  <a:lnTo>
                    <a:pt x="74" y="624"/>
                  </a:lnTo>
                  <a:lnTo>
                    <a:pt x="79" y="630"/>
                  </a:lnTo>
                  <a:lnTo>
                    <a:pt x="86" y="635"/>
                  </a:lnTo>
                  <a:lnTo>
                    <a:pt x="93" y="640"/>
                  </a:lnTo>
                  <a:lnTo>
                    <a:pt x="104" y="641"/>
                  </a:lnTo>
                  <a:lnTo>
                    <a:pt x="117" y="640"/>
                  </a:lnTo>
                  <a:lnTo>
                    <a:pt x="131" y="635"/>
                  </a:lnTo>
                  <a:lnTo>
                    <a:pt x="149" y="627"/>
                  </a:lnTo>
                  <a:lnTo>
                    <a:pt x="165" y="612"/>
                  </a:lnTo>
                  <a:lnTo>
                    <a:pt x="175" y="592"/>
                  </a:lnTo>
                  <a:lnTo>
                    <a:pt x="184" y="568"/>
                  </a:lnTo>
                  <a:lnTo>
                    <a:pt x="188" y="543"/>
                  </a:lnTo>
                  <a:lnTo>
                    <a:pt x="191" y="517"/>
                  </a:lnTo>
                  <a:lnTo>
                    <a:pt x="194" y="491"/>
                  </a:lnTo>
                  <a:lnTo>
                    <a:pt x="197" y="467"/>
                  </a:lnTo>
                  <a:lnTo>
                    <a:pt x="202" y="448"/>
                  </a:lnTo>
                  <a:lnTo>
                    <a:pt x="207" y="470"/>
                  </a:lnTo>
                  <a:lnTo>
                    <a:pt x="215" y="504"/>
                  </a:lnTo>
                  <a:lnTo>
                    <a:pt x="219" y="537"/>
                  </a:lnTo>
                  <a:lnTo>
                    <a:pt x="221" y="559"/>
                  </a:lnTo>
                  <a:lnTo>
                    <a:pt x="231" y="559"/>
                  </a:lnTo>
                  <a:lnTo>
                    <a:pt x="240" y="561"/>
                  </a:lnTo>
                  <a:lnTo>
                    <a:pt x="246" y="564"/>
                  </a:lnTo>
                  <a:lnTo>
                    <a:pt x="248" y="564"/>
                  </a:lnTo>
                  <a:lnTo>
                    <a:pt x="226" y="596"/>
                  </a:lnTo>
                  <a:lnTo>
                    <a:pt x="210" y="632"/>
                  </a:lnTo>
                  <a:lnTo>
                    <a:pt x="199" y="675"/>
                  </a:lnTo>
                  <a:lnTo>
                    <a:pt x="193" y="723"/>
                  </a:lnTo>
                  <a:lnTo>
                    <a:pt x="190" y="780"/>
                  </a:lnTo>
                  <a:lnTo>
                    <a:pt x="191" y="846"/>
                  </a:lnTo>
                  <a:lnTo>
                    <a:pt x="196" y="920"/>
                  </a:lnTo>
                  <a:lnTo>
                    <a:pt x="203" y="1005"/>
                  </a:lnTo>
                  <a:lnTo>
                    <a:pt x="205" y="1005"/>
                  </a:lnTo>
                  <a:lnTo>
                    <a:pt x="207" y="1005"/>
                  </a:lnTo>
                  <a:lnTo>
                    <a:pt x="216" y="1005"/>
                  </a:lnTo>
                  <a:lnTo>
                    <a:pt x="237" y="1005"/>
                  </a:lnTo>
                  <a:lnTo>
                    <a:pt x="243" y="1021"/>
                  </a:lnTo>
                  <a:lnTo>
                    <a:pt x="250" y="1045"/>
                  </a:lnTo>
                  <a:lnTo>
                    <a:pt x="257" y="1074"/>
                  </a:lnTo>
                  <a:lnTo>
                    <a:pt x="266" y="1106"/>
                  </a:lnTo>
                  <a:lnTo>
                    <a:pt x="273" y="1137"/>
                  </a:lnTo>
                  <a:lnTo>
                    <a:pt x="279" y="1164"/>
                  </a:lnTo>
                  <a:lnTo>
                    <a:pt x="284" y="1186"/>
                  </a:lnTo>
                  <a:lnTo>
                    <a:pt x="285" y="1198"/>
                  </a:lnTo>
                  <a:lnTo>
                    <a:pt x="279" y="1207"/>
                  </a:lnTo>
                  <a:lnTo>
                    <a:pt x="272" y="1216"/>
                  </a:lnTo>
                  <a:lnTo>
                    <a:pt x="263" y="1224"/>
                  </a:lnTo>
                  <a:lnTo>
                    <a:pt x="254" y="1235"/>
                  </a:lnTo>
                  <a:lnTo>
                    <a:pt x="244" y="1243"/>
                  </a:lnTo>
                  <a:lnTo>
                    <a:pt x="232" y="1251"/>
                  </a:lnTo>
                  <a:lnTo>
                    <a:pt x="221" y="1258"/>
                  </a:lnTo>
                  <a:lnTo>
                    <a:pt x="207" y="1264"/>
                  </a:lnTo>
                  <a:lnTo>
                    <a:pt x="193" y="1273"/>
                  </a:lnTo>
                  <a:lnTo>
                    <a:pt x="193" y="1278"/>
                  </a:lnTo>
                  <a:lnTo>
                    <a:pt x="203" y="1281"/>
                  </a:lnTo>
                  <a:lnTo>
                    <a:pt x="216" y="1284"/>
                  </a:lnTo>
                  <a:lnTo>
                    <a:pt x="225" y="1284"/>
                  </a:lnTo>
                  <a:lnTo>
                    <a:pt x="237" y="1284"/>
                  </a:lnTo>
                  <a:lnTo>
                    <a:pt x="250" y="1283"/>
                  </a:lnTo>
                  <a:lnTo>
                    <a:pt x="265" y="1281"/>
                  </a:lnTo>
                  <a:lnTo>
                    <a:pt x="279" y="1277"/>
                  </a:lnTo>
                  <a:lnTo>
                    <a:pt x="291" y="1274"/>
                  </a:lnTo>
                  <a:lnTo>
                    <a:pt x="300" y="1268"/>
                  </a:lnTo>
                  <a:lnTo>
                    <a:pt x="304" y="1261"/>
                  </a:lnTo>
                  <a:lnTo>
                    <a:pt x="310" y="1281"/>
                  </a:lnTo>
                  <a:lnTo>
                    <a:pt x="319" y="1280"/>
                  </a:lnTo>
                  <a:lnTo>
                    <a:pt x="326" y="1280"/>
                  </a:lnTo>
                  <a:lnTo>
                    <a:pt x="332" y="1280"/>
                  </a:lnTo>
                  <a:lnTo>
                    <a:pt x="335" y="1280"/>
                  </a:lnTo>
                  <a:lnTo>
                    <a:pt x="341" y="1258"/>
                  </a:lnTo>
                  <a:lnTo>
                    <a:pt x="344" y="1238"/>
                  </a:lnTo>
                  <a:lnTo>
                    <a:pt x="344" y="1220"/>
                  </a:lnTo>
                  <a:lnTo>
                    <a:pt x="338" y="1204"/>
                  </a:lnTo>
                  <a:lnTo>
                    <a:pt x="329" y="1183"/>
                  </a:lnTo>
                  <a:lnTo>
                    <a:pt x="323" y="1156"/>
                  </a:lnTo>
                  <a:lnTo>
                    <a:pt x="322" y="1126"/>
                  </a:lnTo>
                  <a:lnTo>
                    <a:pt x="327" y="1103"/>
                  </a:lnTo>
                  <a:lnTo>
                    <a:pt x="330" y="1080"/>
                  </a:lnTo>
                  <a:lnTo>
                    <a:pt x="327" y="1050"/>
                  </a:lnTo>
                  <a:lnTo>
                    <a:pt x="320" y="1024"/>
                  </a:lnTo>
                  <a:lnTo>
                    <a:pt x="311" y="1005"/>
                  </a:lnTo>
                  <a:lnTo>
                    <a:pt x="330" y="1005"/>
                  </a:lnTo>
                  <a:lnTo>
                    <a:pt x="346" y="1004"/>
                  </a:lnTo>
                  <a:lnTo>
                    <a:pt x="361" y="1002"/>
                  </a:lnTo>
                  <a:lnTo>
                    <a:pt x="374" y="1002"/>
                  </a:lnTo>
                  <a:lnTo>
                    <a:pt x="387" y="1001"/>
                  </a:lnTo>
                  <a:lnTo>
                    <a:pt x="404" y="999"/>
                  </a:lnTo>
                  <a:lnTo>
                    <a:pt x="421" y="998"/>
                  </a:lnTo>
                  <a:lnTo>
                    <a:pt x="444" y="9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29" name="Freeform 17"/>
            <p:cNvSpPr>
              <a:spLocks/>
            </p:cNvSpPr>
            <p:nvPr/>
          </p:nvSpPr>
          <p:spPr bwMode="auto">
            <a:xfrm>
              <a:off x="3521" y="2175"/>
              <a:ext cx="393" cy="765"/>
            </a:xfrm>
            <a:custGeom>
              <a:avLst/>
              <a:gdLst>
                <a:gd name="T0" fmla="*/ 223 w 785"/>
                <a:gd name="T1" fmla="*/ 1 h 1532"/>
                <a:gd name="T2" fmla="*/ 170 w 785"/>
                <a:gd name="T3" fmla="*/ 33 h 1532"/>
                <a:gd name="T4" fmla="*/ 173 w 785"/>
                <a:gd name="T5" fmla="*/ 88 h 1532"/>
                <a:gd name="T6" fmla="*/ 187 w 785"/>
                <a:gd name="T7" fmla="*/ 125 h 1532"/>
                <a:gd name="T8" fmla="*/ 182 w 785"/>
                <a:gd name="T9" fmla="*/ 142 h 1532"/>
                <a:gd name="T10" fmla="*/ 154 w 785"/>
                <a:gd name="T11" fmla="*/ 155 h 1532"/>
                <a:gd name="T12" fmla="*/ 121 w 785"/>
                <a:gd name="T13" fmla="*/ 165 h 1532"/>
                <a:gd name="T14" fmla="*/ 103 w 785"/>
                <a:gd name="T15" fmla="*/ 207 h 1532"/>
                <a:gd name="T16" fmla="*/ 94 w 785"/>
                <a:gd name="T17" fmla="*/ 282 h 1532"/>
                <a:gd name="T18" fmla="*/ 46 w 785"/>
                <a:gd name="T19" fmla="*/ 339 h 1532"/>
                <a:gd name="T20" fmla="*/ 21 w 785"/>
                <a:gd name="T21" fmla="*/ 374 h 1532"/>
                <a:gd name="T22" fmla="*/ 9 w 785"/>
                <a:gd name="T23" fmla="*/ 395 h 1532"/>
                <a:gd name="T24" fmla="*/ 11 w 785"/>
                <a:gd name="T25" fmla="*/ 428 h 1532"/>
                <a:gd name="T26" fmla="*/ 36 w 785"/>
                <a:gd name="T27" fmla="*/ 437 h 1532"/>
                <a:gd name="T28" fmla="*/ 53 w 785"/>
                <a:gd name="T29" fmla="*/ 425 h 1532"/>
                <a:gd name="T30" fmla="*/ 52 w 785"/>
                <a:gd name="T31" fmla="*/ 401 h 1532"/>
                <a:gd name="T32" fmla="*/ 64 w 785"/>
                <a:gd name="T33" fmla="*/ 394 h 1532"/>
                <a:gd name="T34" fmla="*/ 103 w 785"/>
                <a:gd name="T35" fmla="*/ 358 h 1532"/>
                <a:gd name="T36" fmla="*/ 130 w 785"/>
                <a:gd name="T37" fmla="*/ 327 h 1532"/>
                <a:gd name="T38" fmla="*/ 135 w 785"/>
                <a:gd name="T39" fmla="*/ 359 h 1532"/>
                <a:gd name="T40" fmla="*/ 142 w 785"/>
                <a:gd name="T41" fmla="*/ 381 h 1532"/>
                <a:gd name="T42" fmla="*/ 127 w 785"/>
                <a:gd name="T43" fmla="*/ 569 h 1532"/>
                <a:gd name="T44" fmla="*/ 111 w 785"/>
                <a:gd name="T45" fmla="*/ 726 h 1532"/>
                <a:gd name="T46" fmla="*/ 88 w 785"/>
                <a:gd name="T47" fmla="*/ 742 h 1532"/>
                <a:gd name="T48" fmla="*/ 83 w 785"/>
                <a:gd name="T49" fmla="*/ 761 h 1532"/>
                <a:gd name="T50" fmla="*/ 121 w 785"/>
                <a:gd name="T51" fmla="*/ 761 h 1532"/>
                <a:gd name="T52" fmla="*/ 149 w 785"/>
                <a:gd name="T53" fmla="*/ 754 h 1532"/>
                <a:gd name="T54" fmla="*/ 171 w 785"/>
                <a:gd name="T55" fmla="*/ 750 h 1532"/>
                <a:gd name="T56" fmla="*/ 178 w 785"/>
                <a:gd name="T57" fmla="*/ 727 h 1532"/>
                <a:gd name="T58" fmla="*/ 190 w 785"/>
                <a:gd name="T59" fmla="*/ 558 h 1532"/>
                <a:gd name="T60" fmla="*/ 207 w 785"/>
                <a:gd name="T61" fmla="*/ 501 h 1532"/>
                <a:gd name="T62" fmla="*/ 225 w 785"/>
                <a:gd name="T63" fmla="*/ 572 h 1532"/>
                <a:gd name="T64" fmla="*/ 228 w 785"/>
                <a:gd name="T65" fmla="*/ 726 h 1532"/>
                <a:gd name="T66" fmla="*/ 235 w 785"/>
                <a:gd name="T67" fmla="*/ 750 h 1532"/>
                <a:gd name="T68" fmla="*/ 266 w 785"/>
                <a:gd name="T69" fmla="*/ 758 h 1532"/>
                <a:gd name="T70" fmla="*/ 297 w 785"/>
                <a:gd name="T71" fmla="*/ 765 h 1532"/>
                <a:gd name="T72" fmla="*/ 331 w 785"/>
                <a:gd name="T73" fmla="*/ 751 h 1532"/>
                <a:gd name="T74" fmla="*/ 308 w 785"/>
                <a:gd name="T75" fmla="*/ 739 h 1532"/>
                <a:gd name="T76" fmla="*/ 291 w 785"/>
                <a:gd name="T77" fmla="*/ 696 h 1532"/>
                <a:gd name="T78" fmla="*/ 280 w 785"/>
                <a:gd name="T79" fmla="*/ 465 h 1532"/>
                <a:gd name="T80" fmla="*/ 280 w 785"/>
                <a:gd name="T81" fmla="*/ 376 h 1532"/>
                <a:gd name="T82" fmla="*/ 289 w 785"/>
                <a:gd name="T83" fmla="*/ 262 h 1532"/>
                <a:gd name="T84" fmla="*/ 307 w 785"/>
                <a:gd name="T85" fmla="*/ 289 h 1532"/>
                <a:gd name="T86" fmla="*/ 320 w 785"/>
                <a:gd name="T87" fmla="*/ 341 h 1532"/>
                <a:gd name="T88" fmla="*/ 338 w 785"/>
                <a:gd name="T89" fmla="*/ 395 h 1532"/>
                <a:gd name="T90" fmla="*/ 354 w 785"/>
                <a:gd name="T91" fmla="*/ 427 h 1532"/>
                <a:gd name="T92" fmla="*/ 378 w 785"/>
                <a:gd name="T93" fmla="*/ 433 h 1532"/>
                <a:gd name="T94" fmla="*/ 393 w 785"/>
                <a:gd name="T95" fmla="*/ 406 h 1532"/>
                <a:gd name="T96" fmla="*/ 378 w 785"/>
                <a:gd name="T97" fmla="*/ 373 h 1532"/>
                <a:gd name="T98" fmla="*/ 366 w 785"/>
                <a:gd name="T99" fmla="*/ 288 h 1532"/>
                <a:gd name="T100" fmla="*/ 345 w 785"/>
                <a:gd name="T101" fmla="*/ 248 h 1532"/>
                <a:gd name="T102" fmla="*/ 319 w 785"/>
                <a:gd name="T103" fmla="*/ 194 h 1532"/>
                <a:gd name="T104" fmla="*/ 296 w 785"/>
                <a:gd name="T105" fmla="*/ 164 h 1532"/>
                <a:gd name="T106" fmla="*/ 251 w 785"/>
                <a:gd name="T107" fmla="*/ 146 h 1532"/>
                <a:gd name="T108" fmla="*/ 247 w 785"/>
                <a:gd name="T109" fmla="*/ 125 h 1532"/>
                <a:gd name="T110" fmla="*/ 258 w 785"/>
                <a:gd name="T111" fmla="*/ 101 h 1532"/>
                <a:gd name="T112" fmla="*/ 266 w 785"/>
                <a:gd name="T113" fmla="*/ 55 h 1532"/>
                <a:gd name="T114" fmla="*/ 249 w 785"/>
                <a:gd name="T115" fmla="*/ 19 h 15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85"/>
                <a:gd name="T175" fmla="*/ 0 h 1532"/>
                <a:gd name="T176" fmla="*/ 785 w 785"/>
                <a:gd name="T177" fmla="*/ 1532 h 15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85" h="1532">
                  <a:moveTo>
                    <a:pt x="497" y="38"/>
                  </a:moveTo>
                  <a:lnTo>
                    <a:pt x="494" y="27"/>
                  </a:lnTo>
                  <a:lnTo>
                    <a:pt x="484" y="15"/>
                  </a:lnTo>
                  <a:lnTo>
                    <a:pt x="468" y="6"/>
                  </a:lnTo>
                  <a:lnTo>
                    <a:pt x="446" y="2"/>
                  </a:lnTo>
                  <a:lnTo>
                    <a:pt x="422" y="0"/>
                  </a:lnTo>
                  <a:lnTo>
                    <a:pt x="398" y="6"/>
                  </a:lnTo>
                  <a:lnTo>
                    <a:pt x="373" y="19"/>
                  </a:lnTo>
                  <a:lnTo>
                    <a:pt x="349" y="41"/>
                  </a:lnTo>
                  <a:lnTo>
                    <a:pt x="339" y="67"/>
                  </a:lnTo>
                  <a:lnTo>
                    <a:pt x="341" y="100"/>
                  </a:lnTo>
                  <a:lnTo>
                    <a:pt x="348" y="129"/>
                  </a:lnTo>
                  <a:lnTo>
                    <a:pt x="357" y="146"/>
                  </a:lnTo>
                  <a:lnTo>
                    <a:pt x="348" y="154"/>
                  </a:lnTo>
                  <a:lnTo>
                    <a:pt x="346" y="176"/>
                  </a:lnTo>
                  <a:lnTo>
                    <a:pt x="351" y="199"/>
                  </a:lnTo>
                  <a:lnTo>
                    <a:pt x="362" y="211"/>
                  </a:lnTo>
                  <a:lnTo>
                    <a:pt x="367" y="225"/>
                  </a:lnTo>
                  <a:lnTo>
                    <a:pt x="371" y="238"/>
                  </a:lnTo>
                  <a:lnTo>
                    <a:pt x="374" y="250"/>
                  </a:lnTo>
                  <a:lnTo>
                    <a:pt x="376" y="255"/>
                  </a:lnTo>
                  <a:lnTo>
                    <a:pt x="367" y="255"/>
                  </a:lnTo>
                  <a:lnTo>
                    <a:pt x="360" y="257"/>
                  </a:lnTo>
                  <a:lnTo>
                    <a:pt x="358" y="266"/>
                  </a:lnTo>
                  <a:lnTo>
                    <a:pt x="364" y="284"/>
                  </a:lnTo>
                  <a:lnTo>
                    <a:pt x="354" y="290"/>
                  </a:lnTo>
                  <a:lnTo>
                    <a:pt x="343" y="295"/>
                  </a:lnTo>
                  <a:lnTo>
                    <a:pt x="332" y="301"/>
                  </a:lnTo>
                  <a:lnTo>
                    <a:pt x="320" y="306"/>
                  </a:lnTo>
                  <a:lnTo>
                    <a:pt x="307" y="310"/>
                  </a:lnTo>
                  <a:lnTo>
                    <a:pt x="294" y="314"/>
                  </a:lnTo>
                  <a:lnTo>
                    <a:pt x="281" y="317"/>
                  </a:lnTo>
                  <a:lnTo>
                    <a:pt x="266" y="320"/>
                  </a:lnTo>
                  <a:lnTo>
                    <a:pt x="253" y="323"/>
                  </a:lnTo>
                  <a:lnTo>
                    <a:pt x="241" y="331"/>
                  </a:lnTo>
                  <a:lnTo>
                    <a:pt x="231" y="339"/>
                  </a:lnTo>
                  <a:lnTo>
                    <a:pt x="222" y="352"/>
                  </a:lnTo>
                  <a:lnTo>
                    <a:pt x="216" y="369"/>
                  </a:lnTo>
                  <a:lnTo>
                    <a:pt x="210" y="389"/>
                  </a:lnTo>
                  <a:lnTo>
                    <a:pt x="206" y="414"/>
                  </a:lnTo>
                  <a:lnTo>
                    <a:pt x="204" y="443"/>
                  </a:lnTo>
                  <a:lnTo>
                    <a:pt x="200" y="475"/>
                  </a:lnTo>
                  <a:lnTo>
                    <a:pt x="191" y="510"/>
                  </a:lnTo>
                  <a:lnTo>
                    <a:pt x="185" y="544"/>
                  </a:lnTo>
                  <a:lnTo>
                    <a:pt x="187" y="564"/>
                  </a:lnTo>
                  <a:lnTo>
                    <a:pt x="177" y="573"/>
                  </a:lnTo>
                  <a:lnTo>
                    <a:pt x="158" y="592"/>
                  </a:lnTo>
                  <a:lnTo>
                    <a:pt x="136" y="618"/>
                  </a:lnTo>
                  <a:lnTo>
                    <a:pt x="114" y="648"/>
                  </a:lnTo>
                  <a:lnTo>
                    <a:pt x="92" y="678"/>
                  </a:lnTo>
                  <a:lnTo>
                    <a:pt x="73" y="706"/>
                  </a:lnTo>
                  <a:lnTo>
                    <a:pt x="63" y="728"/>
                  </a:lnTo>
                  <a:lnTo>
                    <a:pt x="61" y="741"/>
                  </a:lnTo>
                  <a:lnTo>
                    <a:pt x="51" y="743"/>
                  </a:lnTo>
                  <a:lnTo>
                    <a:pt x="42" y="749"/>
                  </a:lnTo>
                  <a:lnTo>
                    <a:pt x="38" y="757"/>
                  </a:lnTo>
                  <a:lnTo>
                    <a:pt x="41" y="766"/>
                  </a:lnTo>
                  <a:lnTo>
                    <a:pt x="35" y="772"/>
                  </a:lnTo>
                  <a:lnTo>
                    <a:pt x="27" y="781"/>
                  </a:lnTo>
                  <a:lnTo>
                    <a:pt x="17" y="791"/>
                  </a:lnTo>
                  <a:lnTo>
                    <a:pt x="7" y="803"/>
                  </a:lnTo>
                  <a:lnTo>
                    <a:pt x="1" y="817"/>
                  </a:lnTo>
                  <a:lnTo>
                    <a:pt x="0" y="830"/>
                  </a:lnTo>
                  <a:lnTo>
                    <a:pt x="6" y="845"/>
                  </a:lnTo>
                  <a:lnTo>
                    <a:pt x="22" y="858"/>
                  </a:lnTo>
                  <a:lnTo>
                    <a:pt x="39" y="868"/>
                  </a:lnTo>
                  <a:lnTo>
                    <a:pt x="52" y="874"/>
                  </a:lnTo>
                  <a:lnTo>
                    <a:pt x="61" y="877"/>
                  </a:lnTo>
                  <a:lnTo>
                    <a:pt x="67" y="877"/>
                  </a:lnTo>
                  <a:lnTo>
                    <a:pt x="71" y="876"/>
                  </a:lnTo>
                  <a:lnTo>
                    <a:pt x="74" y="873"/>
                  </a:lnTo>
                  <a:lnTo>
                    <a:pt x="79" y="870"/>
                  </a:lnTo>
                  <a:lnTo>
                    <a:pt x="86" y="867"/>
                  </a:lnTo>
                  <a:lnTo>
                    <a:pt x="99" y="861"/>
                  </a:lnTo>
                  <a:lnTo>
                    <a:pt x="105" y="851"/>
                  </a:lnTo>
                  <a:lnTo>
                    <a:pt x="106" y="838"/>
                  </a:lnTo>
                  <a:lnTo>
                    <a:pt x="105" y="823"/>
                  </a:lnTo>
                  <a:lnTo>
                    <a:pt x="104" y="813"/>
                  </a:lnTo>
                  <a:lnTo>
                    <a:pt x="102" y="806"/>
                  </a:lnTo>
                  <a:lnTo>
                    <a:pt x="104" y="803"/>
                  </a:lnTo>
                  <a:lnTo>
                    <a:pt x="112" y="807"/>
                  </a:lnTo>
                  <a:lnTo>
                    <a:pt x="121" y="804"/>
                  </a:lnTo>
                  <a:lnTo>
                    <a:pt x="127" y="798"/>
                  </a:lnTo>
                  <a:lnTo>
                    <a:pt x="128" y="790"/>
                  </a:lnTo>
                  <a:lnTo>
                    <a:pt x="137" y="785"/>
                  </a:lnTo>
                  <a:lnTo>
                    <a:pt x="150" y="773"/>
                  </a:lnTo>
                  <a:lnTo>
                    <a:pt x="168" y="756"/>
                  </a:lnTo>
                  <a:lnTo>
                    <a:pt x="187" y="737"/>
                  </a:lnTo>
                  <a:lnTo>
                    <a:pt x="206" y="716"/>
                  </a:lnTo>
                  <a:lnTo>
                    <a:pt x="223" y="699"/>
                  </a:lnTo>
                  <a:lnTo>
                    <a:pt x="237" y="684"/>
                  </a:lnTo>
                  <a:lnTo>
                    <a:pt x="244" y="675"/>
                  </a:lnTo>
                  <a:lnTo>
                    <a:pt x="253" y="665"/>
                  </a:lnTo>
                  <a:lnTo>
                    <a:pt x="260" y="654"/>
                  </a:lnTo>
                  <a:lnTo>
                    <a:pt x="266" y="640"/>
                  </a:lnTo>
                  <a:lnTo>
                    <a:pt x="269" y="629"/>
                  </a:lnTo>
                  <a:lnTo>
                    <a:pt x="269" y="658"/>
                  </a:lnTo>
                  <a:lnTo>
                    <a:pt x="267" y="690"/>
                  </a:lnTo>
                  <a:lnTo>
                    <a:pt x="269" y="718"/>
                  </a:lnTo>
                  <a:lnTo>
                    <a:pt x="278" y="731"/>
                  </a:lnTo>
                  <a:lnTo>
                    <a:pt x="273" y="738"/>
                  </a:lnTo>
                  <a:lnTo>
                    <a:pt x="272" y="749"/>
                  </a:lnTo>
                  <a:lnTo>
                    <a:pt x="276" y="757"/>
                  </a:lnTo>
                  <a:lnTo>
                    <a:pt x="283" y="763"/>
                  </a:lnTo>
                  <a:lnTo>
                    <a:pt x="278" y="826"/>
                  </a:lnTo>
                  <a:lnTo>
                    <a:pt x="269" y="923"/>
                  </a:lnTo>
                  <a:lnTo>
                    <a:pt x="263" y="1016"/>
                  </a:lnTo>
                  <a:lnTo>
                    <a:pt x="259" y="1072"/>
                  </a:lnTo>
                  <a:lnTo>
                    <a:pt x="254" y="1139"/>
                  </a:lnTo>
                  <a:lnTo>
                    <a:pt x="247" y="1259"/>
                  </a:lnTo>
                  <a:lnTo>
                    <a:pt x="241" y="1377"/>
                  </a:lnTo>
                  <a:lnTo>
                    <a:pt x="238" y="1440"/>
                  </a:lnTo>
                  <a:lnTo>
                    <a:pt x="231" y="1446"/>
                  </a:lnTo>
                  <a:lnTo>
                    <a:pt x="222" y="1453"/>
                  </a:lnTo>
                  <a:lnTo>
                    <a:pt x="213" y="1460"/>
                  </a:lnTo>
                  <a:lnTo>
                    <a:pt x="203" y="1468"/>
                  </a:lnTo>
                  <a:lnTo>
                    <a:pt x="193" y="1475"/>
                  </a:lnTo>
                  <a:lnTo>
                    <a:pt x="184" y="1481"/>
                  </a:lnTo>
                  <a:lnTo>
                    <a:pt x="175" y="1485"/>
                  </a:lnTo>
                  <a:lnTo>
                    <a:pt x="168" y="1487"/>
                  </a:lnTo>
                  <a:lnTo>
                    <a:pt x="156" y="1490"/>
                  </a:lnTo>
                  <a:lnTo>
                    <a:pt x="150" y="1497"/>
                  </a:lnTo>
                  <a:lnTo>
                    <a:pt x="152" y="1509"/>
                  </a:lnTo>
                  <a:lnTo>
                    <a:pt x="166" y="1523"/>
                  </a:lnTo>
                  <a:lnTo>
                    <a:pt x="178" y="1528"/>
                  </a:lnTo>
                  <a:lnTo>
                    <a:pt x="193" y="1529"/>
                  </a:lnTo>
                  <a:lnTo>
                    <a:pt x="209" y="1529"/>
                  </a:lnTo>
                  <a:lnTo>
                    <a:pt x="225" y="1526"/>
                  </a:lnTo>
                  <a:lnTo>
                    <a:pt x="241" y="1523"/>
                  </a:lnTo>
                  <a:lnTo>
                    <a:pt x="256" y="1519"/>
                  </a:lnTo>
                  <a:lnTo>
                    <a:pt x="267" y="1516"/>
                  </a:lnTo>
                  <a:lnTo>
                    <a:pt x="278" y="1513"/>
                  </a:lnTo>
                  <a:lnTo>
                    <a:pt x="286" y="1512"/>
                  </a:lnTo>
                  <a:lnTo>
                    <a:pt x="297" y="1509"/>
                  </a:lnTo>
                  <a:lnTo>
                    <a:pt x="307" y="1507"/>
                  </a:lnTo>
                  <a:lnTo>
                    <a:pt x="316" y="1504"/>
                  </a:lnTo>
                  <a:lnTo>
                    <a:pt x="326" y="1503"/>
                  </a:lnTo>
                  <a:lnTo>
                    <a:pt x="335" y="1501"/>
                  </a:lnTo>
                  <a:lnTo>
                    <a:pt x="342" y="1501"/>
                  </a:lnTo>
                  <a:lnTo>
                    <a:pt x="348" y="1501"/>
                  </a:lnTo>
                  <a:lnTo>
                    <a:pt x="360" y="1494"/>
                  </a:lnTo>
                  <a:lnTo>
                    <a:pt x="358" y="1478"/>
                  </a:lnTo>
                  <a:lnTo>
                    <a:pt x="354" y="1462"/>
                  </a:lnTo>
                  <a:lnTo>
                    <a:pt x="355" y="1455"/>
                  </a:lnTo>
                  <a:lnTo>
                    <a:pt x="365" y="1412"/>
                  </a:lnTo>
                  <a:lnTo>
                    <a:pt x="373" y="1319"/>
                  </a:lnTo>
                  <a:lnTo>
                    <a:pt x="377" y="1219"/>
                  </a:lnTo>
                  <a:lnTo>
                    <a:pt x="376" y="1156"/>
                  </a:lnTo>
                  <a:lnTo>
                    <a:pt x="379" y="1117"/>
                  </a:lnTo>
                  <a:lnTo>
                    <a:pt x="389" y="1066"/>
                  </a:lnTo>
                  <a:lnTo>
                    <a:pt x="399" y="1012"/>
                  </a:lnTo>
                  <a:lnTo>
                    <a:pt x="403" y="962"/>
                  </a:lnTo>
                  <a:lnTo>
                    <a:pt x="408" y="980"/>
                  </a:lnTo>
                  <a:lnTo>
                    <a:pt x="414" y="1003"/>
                  </a:lnTo>
                  <a:lnTo>
                    <a:pt x="421" y="1031"/>
                  </a:lnTo>
                  <a:lnTo>
                    <a:pt x="430" y="1061"/>
                  </a:lnTo>
                  <a:lnTo>
                    <a:pt x="437" y="1092"/>
                  </a:lnTo>
                  <a:lnTo>
                    <a:pt x="443" y="1120"/>
                  </a:lnTo>
                  <a:lnTo>
                    <a:pt x="449" y="1145"/>
                  </a:lnTo>
                  <a:lnTo>
                    <a:pt x="450" y="1164"/>
                  </a:lnTo>
                  <a:lnTo>
                    <a:pt x="452" y="1222"/>
                  </a:lnTo>
                  <a:lnTo>
                    <a:pt x="453" y="1314"/>
                  </a:lnTo>
                  <a:lnTo>
                    <a:pt x="455" y="1405"/>
                  </a:lnTo>
                  <a:lnTo>
                    <a:pt x="456" y="1453"/>
                  </a:lnTo>
                  <a:lnTo>
                    <a:pt x="468" y="1456"/>
                  </a:lnTo>
                  <a:lnTo>
                    <a:pt x="466" y="1469"/>
                  </a:lnTo>
                  <a:lnTo>
                    <a:pt x="466" y="1481"/>
                  </a:lnTo>
                  <a:lnTo>
                    <a:pt x="466" y="1491"/>
                  </a:lnTo>
                  <a:lnTo>
                    <a:pt x="469" y="1501"/>
                  </a:lnTo>
                  <a:lnTo>
                    <a:pt x="474" y="1509"/>
                  </a:lnTo>
                  <a:lnTo>
                    <a:pt x="482" y="1514"/>
                  </a:lnTo>
                  <a:lnTo>
                    <a:pt x="496" y="1517"/>
                  </a:lnTo>
                  <a:lnTo>
                    <a:pt x="513" y="1517"/>
                  </a:lnTo>
                  <a:lnTo>
                    <a:pt x="531" y="1517"/>
                  </a:lnTo>
                  <a:lnTo>
                    <a:pt x="545" y="1519"/>
                  </a:lnTo>
                  <a:lnTo>
                    <a:pt x="556" y="1522"/>
                  </a:lnTo>
                  <a:lnTo>
                    <a:pt x="567" y="1525"/>
                  </a:lnTo>
                  <a:lnTo>
                    <a:pt x="579" y="1529"/>
                  </a:lnTo>
                  <a:lnTo>
                    <a:pt x="594" y="1531"/>
                  </a:lnTo>
                  <a:lnTo>
                    <a:pt x="611" y="1532"/>
                  </a:lnTo>
                  <a:lnTo>
                    <a:pt x="636" y="1532"/>
                  </a:lnTo>
                  <a:lnTo>
                    <a:pt x="657" y="1526"/>
                  </a:lnTo>
                  <a:lnTo>
                    <a:pt x="665" y="1514"/>
                  </a:lnTo>
                  <a:lnTo>
                    <a:pt x="662" y="1503"/>
                  </a:lnTo>
                  <a:lnTo>
                    <a:pt x="652" y="1495"/>
                  </a:lnTo>
                  <a:lnTo>
                    <a:pt x="645" y="1493"/>
                  </a:lnTo>
                  <a:lnTo>
                    <a:pt x="635" y="1490"/>
                  </a:lnTo>
                  <a:lnTo>
                    <a:pt x="626" y="1484"/>
                  </a:lnTo>
                  <a:lnTo>
                    <a:pt x="616" y="1479"/>
                  </a:lnTo>
                  <a:lnTo>
                    <a:pt x="607" y="1474"/>
                  </a:lnTo>
                  <a:lnTo>
                    <a:pt x="598" y="1468"/>
                  </a:lnTo>
                  <a:lnTo>
                    <a:pt x="591" y="1463"/>
                  </a:lnTo>
                  <a:lnTo>
                    <a:pt x="586" y="1457"/>
                  </a:lnTo>
                  <a:lnTo>
                    <a:pt x="582" y="1393"/>
                  </a:lnTo>
                  <a:lnTo>
                    <a:pt x="573" y="1292"/>
                  </a:lnTo>
                  <a:lnTo>
                    <a:pt x="566" y="1189"/>
                  </a:lnTo>
                  <a:lnTo>
                    <a:pt x="561" y="1111"/>
                  </a:lnTo>
                  <a:lnTo>
                    <a:pt x="560" y="1035"/>
                  </a:lnTo>
                  <a:lnTo>
                    <a:pt x="559" y="931"/>
                  </a:lnTo>
                  <a:lnTo>
                    <a:pt x="554" y="836"/>
                  </a:lnTo>
                  <a:lnTo>
                    <a:pt x="547" y="779"/>
                  </a:lnTo>
                  <a:lnTo>
                    <a:pt x="554" y="775"/>
                  </a:lnTo>
                  <a:lnTo>
                    <a:pt x="559" y="765"/>
                  </a:lnTo>
                  <a:lnTo>
                    <a:pt x="559" y="753"/>
                  </a:lnTo>
                  <a:lnTo>
                    <a:pt x="553" y="747"/>
                  </a:lnTo>
                  <a:lnTo>
                    <a:pt x="563" y="711"/>
                  </a:lnTo>
                  <a:lnTo>
                    <a:pt x="570" y="645"/>
                  </a:lnTo>
                  <a:lnTo>
                    <a:pt x="575" y="575"/>
                  </a:lnTo>
                  <a:lnTo>
                    <a:pt x="578" y="525"/>
                  </a:lnTo>
                  <a:lnTo>
                    <a:pt x="585" y="537"/>
                  </a:lnTo>
                  <a:lnTo>
                    <a:pt x="592" y="548"/>
                  </a:lnTo>
                  <a:lnTo>
                    <a:pt x="599" y="560"/>
                  </a:lnTo>
                  <a:lnTo>
                    <a:pt x="607" y="570"/>
                  </a:lnTo>
                  <a:lnTo>
                    <a:pt x="613" y="579"/>
                  </a:lnTo>
                  <a:lnTo>
                    <a:pt x="619" y="588"/>
                  </a:lnTo>
                  <a:lnTo>
                    <a:pt x="624" y="594"/>
                  </a:lnTo>
                  <a:lnTo>
                    <a:pt x="629" y="597"/>
                  </a:lnTo>
                  <a:lnTo>
                    <a:pt x="630" y="630"/>
                  </a:lnTo>
                  <a:lnTo>
                    <a:pt x="639" y="683"/>
                  </a:lnTo>
                  <a:lnTo>
                    <a:pt x="651" y="732"/>
                  </a:lnTo>
                  <a:lnTo>
                    <a:pt x="662" y="759"/>
                  </a:lnTo>
                  <a:lnTo>
                    <a:pt x="662" y="771"/>
                  </a:lnTo>
                  <a:lnTo>
                    <a:pt x="667" y="782"/>
                  </a:lnTo>
                  <a:lnTo>
                    <a:pt x="676" y="791"/>
                  </a:lnTo>
                  <a:lnTo>
                    <a:pt x="687" y="791"/>
                  </a:lnTo>
                  <a:lnTo>
                    <a:pt x="684" y="807"/>
                  </a:lnTo>
                  <a:lnTo>
                    <a:pt x="683" y="823"/>
                  </a:lnTo>
                  <a:lnTo>
                    <a:pt x="689" y="839"/>
                  </a:lnTo>
                  <a:lnTo>
                    <a:pt x="708" y="855"/>
                  </a:lnTo>
                  <a:lnTo>
                    <a:pt x="719" y="861"/>
                  </a:lnTo>
                  <a:lnTo>
                    <a:pt x="731" y="866"/>
                  </a:lnTo>
                  <a:lnTo>
                    <a:pt x="740" y="868"/>
                  </a:lnTo>
                  <a:lnTo>
                    <a:pt x="749" y="870"/>
                  </a:lnTo>
                  <a:lnTo>
                    <a:pt x="756" y="868"/>
                  </a:lnTo>
                  <a:lnTo>
                    <a:pt x="763" y="866"/>
                  </a:lnTo>
                  <a:lnTo>
                    <a:pt x="771" y="863"/>
                  </a:lnTo>
                  <a:lnTo>
                    <a:pt x="777" y="858"/>
                  </a:lnTo>
                  <a:lnTo>
                    <a:pt x="785" y="841"/>
                  </a:lnTo>
                  <a:lnTo>
                    <a:pt x="785" y="814"/>
                  </a:lnTo>
                  <a:lnTo>
                    <a:pt x="777" y="791"/>
                  </a:lnTo>
                  <a:lnTo>
                    <a:pt x="757" y="776"/>
                  </a:lnTo>
                  <a:lnTo>
                    <a:pt x="763" y="768"/>
                  </a:lnTo>
                  <a:lnTo>
                    <a:pt x="760" y="756"/>
                  </a:lnTo>
                  <a:lnTo>
                    <a:pt x="755" y="747"/>
                  </a:lnTo>
                  <a:lnTo>
                    <a:pt x="749" y="744"/>
                  </a:lnTo>
                  <a:lnTo>
                    <a:pt x="747" y="711"/>
                  </a:lnTo>
                  <a:lnTo>
                    <a:pt x="740" y="661"/>
                  </a:lnTo>
                  <a:lnTo>
                    <a:pt x="734" y="610"/>
                  </a:lnTo>
                  <a:lnTo>
                    <a:pt x="731" y="576"/>
                  </a:lnTo>
                  <a:lnTo>
                    <a:pt x="727" y="556"/>
                  </a:lnTo>
                  <a:lnTo>
                    <a:pt x="715" y="538"/>
                  </a:lnTo>
                  <a:lnTo>
                    <a:pt x="703" y="522"/>
                  </a:lnTo>
                  <a:lnTo>
                    <a:pt x="695" y="507"/>
                  </a:lnTo>
                  <a:lnTo>
                    <a:pt x="690" y="497"/>
                  </a:lnTo>
                  <a:lnTo>
                    <a:pt x="681" y="480"/>
                  </a:lnTo>
                  <a:lnTo>
                    <a:pt x="671" y="459"/>
                  </a:lnTo>
                  <a:lnTo>
                    <a:pt x="659" y="436"/>
                  </a:lnTo>
                  <a:lnTo>
                    <a:pt x="648" y="411"/>
                  </a:lnTo>
                  <a:lnTo>
                    <a:pt x="638" y="389"/>
                  </a:lnTo>
                  <a:lnTo>
                    <a:pt x="630" y="371"/>
                  </a:lnTo>
                  <a:lnTo>
                    <a:pt x="626" y="360"/>
                  </a:lnTo>
                  <a:lnTo>
                    <a:pt x="620" y="351"/>
                  </a:lnTo>
                  <a:lnTo>
                    <a:pt x="608" y="339"/>
                  </a:lnTo>
                  <a:lnTo>
                    <a:pt x="592" y="329"/>
                  </a:lnTo>
                  <a:lnTo>
                    <a:pt x="573" y="319"/>
                  </a:lnTo>
                  <a:lnTo>
                    <a:pt x="553" y="309"/>
                  </a:lnTo>
                  <a:lnTo>
                    <a:pt x="534" y="301"/>
                  </a:lnTo>
                  <a:lnTo>
                    <a:pt x="516" y="295"/>
                  </a:lnTo>
                  <a:lnTo>
                    <a:pt x="501" y="293"/>
                  </a:lnTo>
                  <a:lnTo>
                    <a:pt x="504" y="282"/>
                  </a:lnTo>
                  <a:lnTo>
                    <a:pt x="504" y="272"/>
                  </a:lnTo>
                  <a:lnTo>
                    <a:pt x="500" y="263"/>
                  </a:lnTo>
                  <a:lnTo>
                    <a:pt x="487" y="259"/>
                  </a:lnTo>
                  <a:lnTo>
                    <a:pt x="493" y="250"/>
                  </a:lnTo>
                  <a:lnTo>
                    <a:pt x="497" y="238"/>
                  </a:lnTo>
                  <a:lnTo>
                    <a:pt x="500" y="230"/>
                  </a:lnTo>
                  <a:lnTo>
                    <a:pt x="500" y="225"/>
                  </a:lnTo>
                  <a:lnTo>
                    <a:pt x="507" y="218"/>
                  </a:lnTo>
                  <a:lnTo>
                    <a:pt x="515" y="202"/>
                  </a:lnTo>
                  <a:lnTo>
                    <a:pt x="518" y="184"/>
                  </a:lnTo>
                  <a:lnTo>
                    <a:pt x="515" y="171"/>
                  </a:lnTo>
                  <a:lnTo>
                    <a:pt x="520" y="157"/>
                  </a:lnTo>
                  <a:lnTo>
                    <a:pt x="526" y="136"/>
                  </a:lnTo>
                  <a:lnTo>
                    <a:pt x="532" y="111"/>
                  </a:lnTo>
                  <a:lnTo>
                    <a:pt x="534" y="85"/>
                  </a:lnTo>
                  <a:lnTo>
                    <a:pt x="532" y="63"/>
                  </a:lnTo>
                  <a:lnTo>
                    <a:pt x="526" y="46"/>
                  </a:lnTo>
                  <a:lnTo>
                    <a:pt x="515" y="37"/>
                  </a:lnTo>
                  <a:lnTo>
                    <a:pt x="49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0" name="Freeform 18"/>
            <p:cNvSpPr>
              <a:spLocks/>
            </p:cNvSpPr>
            <p:nvPr/>
          </p:nvSpPr>
          <p:spPr bwMode="auto">
            <a:xfrm>
              <a:off x="3871" y="2566"/>
              <a:ext cx="292" cy="373"/>
            </a:xfrm>
            <a:custGeom>
              <a:avLst/>
              <a:gdLst>
                <a:gd name="T0" fmla="*/ 185 w 584"/>
                <a:gd name="T1" fmla="*/ 101 h 745"/>
                <a:gd name="T2" fmla="*/ 200 w 584"/>
                <a:gd name="T3" fmla="*/ 89 h 745"/>
                <a:gd name="T4" fmla="*/ 220 w 584"/>
                <a:gd name="T5" fmla="*/ 69 h 745"/>
                <a:gd name="T6" fmla="*/ 253 w 584"/>
                <a:gd name="T7" fmla="*/ 35 h 745"/>
                <a:gd name="T8" fmla="*/ 259 w 584"/>
                <a:gd name="T9" fmla="*/ 16 h 745"/>
                <a:gd name="T10" fmla="*/ 267 w 584"/>
                <a:gd name="T11" fmla="*/ 3 h 745"/>
                <a:gd name="T12" fmla="*/ 281 w 584"/>
                <a:gd name="T13" fmla="*/ 3 h 745"/>
                <a:gd name="T14" fmla="*/ 292 w 584"/>
                <a:gd name="T15" fmla="*/ 18 h 745"/>
                <a:gd name="T16" fmla="*/ 281 w 584"/>
                <a:gd name="T17" fmla="*/ 37 h 745"/>
                <a:gd name="T18" fmla="*/ 262 w 584"/>
                <a:gd name="T19" fmla="*/ 64 h 745"/>
                <a:gd name="T20" fmla="*/ 232 w 584"/>
                <a:gd name="T21" fmla="*/ 102 h 745"/>
                <a:gd name="T22" fmla="*/ 224 w 584"/>
                <a:gd name="T23" fmla="*/ 120 h 745"/>
                <a:gd name="T24" fmla="*/ 207 w 584"/>
                <a:gd name="T25" fmla="*/ 138 h 745"/>
                <a:gd name="T26" fmla="*/ 215 w 584"/>
                <a:gd name="T27" fmla="*/ 197 h 745"/>
                <a:gd name="T28" fmla="*/ 227 w 584"/>
                <a:gd name="T29" fmla="*/ 230 h 745"/>
                <a:gd name="T30" fmla="*/ 241 w 584"/>
                <a:gd name="T31" fmla="*/ 266 h 745"/>
                <a:gd name="T32" fmla="*/ 230 w 584"/>
                <a:gd name="T33" fmla="*/ 281 h 745"/>
                <a:gd name="T34" fmla="*/ 217 w 584"/>
                <a:gd name="T35" fmla="*/ 303 h 745"/>
                <a:gd name="T36" fmla="*/ 222 w 584"/>
                <a:gd name="T37" fmla="*/ 336 h 745"/>
                <a:gd name="T38" fmla="*/ 202 w 584"/>
                <a:gd name="T39" fmla="*/ 338 h 745"/>
                <a:gd name="T40" fmla="*/ 185 w 584"/>
                <a:gd name="T41" fmla="*/ 317 h 745"/>
                <a:gd name="T42" fmla="*/ 179 w 584"/>
                <a:gd name="T43" fmla="*/ 281 h 745"/>
                <a:gd name="T44" fmla="*/ 196 w 584"/>
                <a:gd name="T45" fmla="*/ 267 h 745"/>
                <a:gd name="T46" fmla="*/ 188 w 584"/>
                <a:gd name="T47" fmla="*/ 249 h 745"/>
                <a:gd name="T48" fmla="*/ 170 w 584"/>
                <a:gd name="T49" fmla="*/ 243 h 745"/>
                <a:gd name="T50" fmla="*/ 156 w 584"/>
                <a:gd name="T51" fmla="*/ 256 h 745"/>
                <a:gd name="T52" fmla="*/ 142 w 584"/>
                <a:gd name="T53" fmla="*/ 273 h 745"/>
                <a:gd name="T54" fmla="*/ 157 w 584"/>
                <a:gd name="T55" fmla="*/ 309 h 745"/>
                <a:gd name="T56" fmla="*/ 167 w 584"/>
                <a:gd name="T57" fmla="*/ 324 h 745"/>
                <a:gd name="T58" fmla="*/ 161 w 584"/>
                <a:gd name="T59" fmla="*/ 343 h 745"/>
                <a:gd name="T60" fmla="*/ 148 w 584"/>
                <a:gd name="T61" fmla="*/ 363 h 745"/>
                <a:gd name="T62" fmla="*/ 130 w 584"/>
                <a:gd name="T63" fmla="*/ 373 h 745"/>
                <a:gd name="T64" fmla="*/ 128 w 584"/>
                <a:gd name="T65" fmla="*/ 342 h 745"/>
                <a:gd name="T66" fmla="*/ 129 w 584"/>
                <a:gd name="T67" fmla="*/ 333 h 745"/>
                <a:gd name="T68" fmla="*/ 120 w 584"/>
                <a:gd name="T69" fmla="*/ 320 h 745"/>
                <a:gd name="T70" fmla="*/ 101 w 584"/>
                <a:gd name="T71" fmla="*/ 289 h 745"/>
                <a:gd name="T72" fmla="*/ 96 w 584"/>
                <a:gd name="T73" fmla="*/ 262 h 745"/>
                <a:gd name="T74" fmla="*/ 115 w 584"/>
                <a:gd name="T75" fmla="*/ 218 h 745"/>
                <a:gd name="T76" fmla="*/ 109 w 584"/>
                <a:gd name="T77" fmla="*/ 192 h 745"/>
                <a:gd name="T78" fmla="*/ 101 w 584"/>
                <a:gd name="T79" fmla="*/ 144 h 745"/>
                <a:gd name="T80" fmla="*/ 65 w 584"/>
                <a:gd name="T81" fmla="*/ 110 h 745"/>
                <a:gd name="T82" fmla="*/ 64 w 584"/>
                <a:gd name="T83" fmla="*/ 97 h 745"/>
                <a:gd name="T84" fmla="*/ 50 w 584"/>
                <a:gd name="T85" fmla="*/ 74 h 745"/>
                <a:gd name="T86" fmla="*/ 26 w 584"/>
                <a:gd name="T87" fmla="*/ 42 h 745"/>
                <a:gd name="T88" fmla="*/ 14 w 584"/>
                <a:gd name="T89" fmla="*/ 32 h 745"/>
                <a:gd name="T90" fmla="*/ 3 w 584"/>
                <a:gd name="T91" fmla="*/ 15 h 745"/>
                <a:gd name="T92" fmla="*/ 14 w 584"/>
                <a:gd name="T93" fmla="*/ 2 h 745"/>
                <a:gd name="T94" fmla="*/ 28 w 584"/>
                <a:gd name="T95" fmla="*/ 2 h 745"/>
                <a:gd name="T96" fmla="*/ 39 w 584"/>
                <a:gd name="T97" fmla="*/ 15 h 745"/>
                <a:gd name="T98" fmla="*/ 57 w 584"/>
                <a:gd name="T99" fmla="*/ 38 h 745"/>
                <a:gd name="T100" fmla="*/ 82 w 584"/>
                <a:gd name="T101" fmla="*/ 70 h 745"/>
                <a:gd name="T102" fmla="*/ 96 w 584"/>
                <a:gd name="T103" fmla="*/ 78 h 745"/>
                <a:gd name="T104" fmla="*/ 115 w 584"/>
                <a:gd name="T105" fmla="*/ 94 h 745"/>
                <a:gd name="T106" fmla="*/ 114 w 584"/>
                <a:gd name="T107" fmla="*/ 88 h 745"/>
                <a:gd name="T108" fmla="*/ 113 w 584"/>
                <a:gd name="T109" fmla="*/ 81 h 745"/>
                <a:gd name="T110" fmla="*/ 101 w 584"/>
                <a:gd name="T111" fmla="*/ 61 h 745"/>
                <a:gd name="T112" fmla="*/ 103 w 584"/>
                <a:gd name="T113" fmla="*/ 21 h 745"/>
                <a:gd name="T114" fmla="*/ 137 w 584"/>
                <a:gd name="T115" fmla="*/ 8 h 745"/>
                <a:gd name="T116" fmla="*/ 173 w 584"/>
                <a:gd name="T117" fmla="*/ 13 h 745"/>
                <a:gd name="T118" fmla="*/ 185 w 584"/>
                <a:gd name="T119" fmla="*/ 48 h 745"/>
                <a:gd name="T120" fmla="*/ 188 w 584"/>
                <a:gd name="T121" fmla="*/ 74 h 745"/>
                <a:gd name="T122" fmla="*/ 177 w 584"/>
                <a:gd name="T123" fmla="*/ 99 h 7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84"/>
                <a:gd name="T187" fmla="*/ 0 h 745"/>
                <a:gd name="T188" fmla="*/ 584 w 584"/>
                <a:gd name="T189" fmla="*/ 745 h 7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84" h="745">
                  <a:moveTo>
                    <a:pt x="346" y="206"/>
                  </a:moveTo>
                  <a:lnTo>
                    <a:pt x="350" y="206"/>
                  </a:lnTo>
                  <a:lnTo>
                    <a:pt x="359" y="203"/>
                  </a:lnTo>
                  <a:lnTo>
                    <a:pt x="369" y="201"/>
                  </a:lnTo>
                  <a:lnTo>
                    <a:pt x="378" y="201"/>
                  </a:lnTo>
                  <a:lnTo>
                    <a:pt x="381" y="197"/>
                  </a:lnTo>
                  <a:lnTo>
                    <a:pt x="390" y="187"/>
                  </a:lnTo>
                  <a:lnTo>
                    <a:pt x="400" y="177"/>
                  </a:lnTo>
                  <a:lnTo>
                    <a:pt x="409" y="174"/>
                  </a:lnTo>
                  <a:lnTo>
                    <a:pt x="414" y="166"/>
                  </a:lnTo>
                  <a:lnTo>
                    <a:pt x="425" y="155"/>
                  </a:lnTo>
                  <a:lnTo>
                    <a:pt x="439" y="137"/>
                  </a:lnTo>
                  <a:lnTo>
                    <a:pt x="457" y="120"/>
                  </a:lnTo>
                  <a:lnTo>
                    <a:pt x="474" y="101"/>
                  </a:lnTo>
                  <a:lnTo>
                    <a:pt x="491" y="84"/>
                  </a:lnTo>
                  <a:lnTo>
                    <a:pt x="505" y="70"/>
                  </a:lnTo>
                  <a:lnTo>
                    <a:pt x="515" y="61"/>
                  </a:lnTo>
                  <a:lnTo>
                    <a:pt x="518" y="54"/>
                  </a:lnTo>
                  <a:lnTo>
                    <a:pt x="517" y="45"/>
                  </a:lnTo>
                  <a:lnTo>
                    <a:pt x="517" y="32"/>
                  </a:lnTo>
                  <a:lnTo>
                    <a:pt x="518" y="20"/>
                  </a:lnTo>
                  <a:lnTo>
                    <a:pt x="521" y="14"/>
                  </a:lnTo>
                  <a:lnTo>
                    <a:pt x="527" y="10"/>
                  </a:lnTo>
                  <a:lnTo>
                    <a:pt x="533" y="6"/>
                  </a:lnTo>
                  <a:lnTo>
                    <a:pt x="542" y="4"/>
                  </a:lnTo>
                  <a:lnTo>
                    <a:pt x="549" y="3"/>
                  </a:lnTo>
                  <a:lnTo>
                    <a:pt x="556" y="3"/>
                  </a:lnTo>
                  <a:lnTo>
                    <a:pt x="562" y="6"/>
                  </a:lnTo>
                  <a:lnTo>
                    <a:pt x="568" y="10"/>
                  </a:lnTo>
                  <a:lnTo>
                    <a:pt x="575" y="20"/>
                  </a:lnTo>
                  <a:lnTo>
                    <a:pt x="581" y="27"/>
                  </a:lnTo>
                  <a:lnTo>
                    <a:pt x="584" y="36"/>
                  </a:lnTo>
                  <a:lnTo>
                    <a:pt x="584" y="46"/>
                  </a:lnTo>
                  <a:lnTo>
                    <a:pt x="580" y="58"/>
                  </a:lnTo>
                  <a:lnTo>
                    <a:pt x="572" y="67"/>
                  </a:lnTo>
                  <a:lnTo>
                    <a:pt x="562" y="74"/>
                  </a:lnTo>
                  <a:lnTo>
                    <a:pt x="551" y="83"/>
                  </a:lnTo>
                  <a:lnTo>
                    <a:pt x="545" y="95"/>
                  </a:lnTo>
                  <a:lnTo>
                    <a:pt x="536" y="109"/>
                  </a:lnTo>
                  <a:lnTo>
                    <a:pt x="523" y="128"/>
                  </a:lnTo>
                  <a:lnTo>
                    <a:pt x="508" y="147"/>
                  </a:lnTo>
                  <a:lnTo>
                    <a:pt x="492" y="168"/>
                  </a:lnTo>
                  <a:lnTo>
                    <a:pt x="477" y="187"/>
                  </a:lnTo>
                  <a:lnTo>
                    <a:pt x="464" y="203"/>
                  </a:lnTo>
                  <a:lnTo>
                    <a:pt x="453" y="215"/>
                  </a:lnTo>
                  <a:lnTo>
                    <a:pt x="455" y="222"/>
                  </a:lnTo>
                  <a:lnTo>
                    <a:pt x="454" y="231"/>
                  </a:lnTo>
                  <a:lnTo>
                    <a:pt x="448" y="239"/>
                  </a:lnTo>
                  <a:lnTo>
                    <a:pt x="438" y="248"/>
                  </a:lnTo>
                  <a:lnTo>
                    <a:pt x="429" y="258"/>
                  </a:lnTo>
                  <a:lnTo>
                    <a:pt x="419" y="267"/>
                  </a:lnTo>
                  <a:lnTo>
                    <a:pt x="413" y="276"/>
                  </a:lnTo>
                  <a:lnTo>
                    <a:pt x="410" y="285"/>
                  </a:lnTo>
                  <a:lnTo>
                    <a:pt x="414" y="312"/>
                  </a:lnTo>
                  <a:lnTo>
                    <a:pt x="423" y="355"/>
                  </a:lnTo>
                  <a:lnTo>
                    <a:pt x="429" y="394"/>
                  </a:lnTo>
                  <a:lnTo>
                    <a:pt x="426" y="413"/>
                  </a:lnTo>
                  <a:lnTo>
                    <a:pt x="433" y="425"/>
                  </a:lnTo>
                  <a:lnTo>
                    <a:pt x="444" y="441"/>
                  </a:lnTo>
                  <a:lnTo>
                    <a:pt x="454" y="460"/>
                  </a:lnTo>
                  <a:lnTo>
                    <a:pt x="464" y="481"/>
                  </a:lnTo>
                  <a:lnTo>
                    <a:pt x="473" y="500"/>
                  </a:lnTo>
                  <a:lnTo>
                    <a:pt x="479" y="517"/>
                  </a:lnTo>
                  <a:lnTo>
                    <a:pt x="482" y="532"/>
                  </a:lnTo>
                  <a:lnTo>
                    <a:pt x="479" y="539"/>
                  </a:lnTo>
                  <a:lnTo>
                    <a:pt x="473" y="545"/>
                  </a:lnTo>
                  <a:lnTo>
                    <a:pt x="467" y="552"/>
                  </a:lnTo>
                  <a:lnTo>
                    <a:pt x="460" y="561"/>
                  </a:lnTo>
                  <a:lnTo>
                    <a:pt x="454" y="571"/>
                  </a:lnTo>
                  <a:lnTo>
                    <a:pt x="448" y="583"/>
                  </a:lnTo>
                  <a:lnTo>
                    <a:pt x="441" y="593"/>
                  </a:lnTo>
                  <a:lnTo>
                    <a:pt x="433" y="605"/>
                  </a:lnTo>
                  <a:lnTo>
                    <a:pt x="426" y="614"/>
                  </a:lnTo>
                  <a:lnTo>
                    <a:pt x="435" y="628"/>
                  </a:lnTo>
                  <a:lnTo>
                    <a:pt x="442" y="650"/>
                  </a:lnTo>
                  <a:lnTo>
                    <a:pt x="444" y="671"/>
                  </a:lnTo>
                  <a:lnTo>
                    <a:pt x="431" y="684"/>
                  </a:lnTo>
                  <a:lnTo>
                    <a:pt x="420" y="684"/>
                  </a:lnTo>
                  <a:lnTo>
                    <a:pt x="412" y="681"/>
                  </a:lnTo>
                  <a:lnTo>
                    <a:pt x="403" y="676"/>
                  </a:lnTo>
                  <a:lnTo>
                    <a:pt x="395" y="668"/>
                  </a:lnTo>
                  <a:lnTo>
                    <a:pt x="387" y="657"/>
                  </a:lnTo>
                  <a:lnTo>
                    <a:pt x="378" y="646"/>
                  </a:lnTo>
                  <a:lnTo>
                    <a:pt x="369" y="633"/>
                  </a:lnTo>
                  <a:lnTo>
                    <a:pt x="359" y="618"/>
                  </a:lnTo>
                  <a:lnTo>
                    <a:pt x="347" y="593"/>
                  </a:lnTo>
                  <a:lnTo>
                    <a:pt x="349" y="574"/>
                  </a:lnTo>
                  <a:lnTo>
                    <a:pt x="357" y="562"/>
                  </a:lnTo>
                  <a:lnTo>
                    <a:pt x="369" y="557"/>
                  </a:lnTo>
                  <a:lnTo>
                    <a:pt x="376" y="551"/>
                  </a:lnTo>
                  <a:lnTo>
                    <a:pt x="384" y="543"/>
                  </a:lnTo>
                  <a:lnTo>
                    <a:pt x="391" y="533"/>
                  </a:lnTo>
                  <a:lnTo>
                    <a:pt x="398" y="519"/>
                  </a:lnTo>
                  <a:lnTo>
                    <a:pt x="391" y="511"/>
                  </a:lnTo>
                  <a:lnTo>
                    <a:pt x="384" y="504"/>
                  </a:lnTo>
                  <a:lnTo>
                    <a:pt x="375" y="497"/>
                  </a:lnTo>
                  <a:lnTo>
                    <a:pt x="366" y="492"/>
                  </a:lnTo>
                  <a:lnTo>
                    <a:pt x="356" y="488"/>
                  </a:lnTo>
                  <a:lnTo>
                    <a:pt x="347" y="486"/>
                  </a:lnTo>
                  <a:lnTo>
                    <a:pt x="340" y="486"/>
                  </a:lnTo>
                  <a:lnTo>
                    <a:pt x="333" y="489"/>
                  </a:lnTo>
                  <a:lnTo>
                    <a:pt x="325" y="495"/>
                  </a:lnTo>
                  <a:lnTo>
                    <a:pt x="319" y="502"/>
                  </a:lnTo>
                  <a:lnTo>
                    <a:pt x="312" y="511"/>
                  </a:lnTo>
                  <a:lnTo>
                    <a:pt x="305" y="520"/>
                  </a:lnTo>
                  <a:lnTo>
                    <a:pt x="296" y="529"/>
                  </a:lnTo>
                  <a:lnTo>
                    <a:pt x="289" y="539"/>
                  </a:lnTo>
                  <a:lnTo>
                    <a:pt x="283" y="546"/>
                  </a:lnTo>
                  <a:lnTo>
                    <a:pt x="275" y="554"/>
                  </a:lnTo>
                  <a:lnTo>
                    <a:pt x="297" y="578"/>
                  </a:lnTo>
                  <a:lnTo>
                    <a:pt x="311" y="600"/>
                  </a:lnTo>
                  <a:lnTo>
                    <a:pt x="314" y="618"/>
                  </a:lnTo>
                  <a:lnTo>
                    <a:pt x="309" y="627"/>
                  </a:lnTo>
                  <a:lnTo>
                    <a:pt x="322" y="633"/>
                  </a:lnTo>
                  <a:lnTo>
                    <a:pt x="331" y="638"/>
                  </a:lnTo>
                  <a:lnTo>
                    <a:pt x="334" y="647"/>
                  </a:lnTo>
                  <a:lnTo>
                    <a:pt x="334" y="654"/>
                  </a:lnTo>
                  <a:lnTo>
                    <a:pt x="331" y="665"/>
                  </a:lnTo>
                  <a:lnTo>
                    <a:pt x="325" y="673"/>
                  </a:lnTo>
                  <a:lnTo>
                    <a:pt x="321" y="685"/>
                  </a:lnTo>
                  <a:lnTo>
                    <a:pt x="315" y="695"/>
                  </a:lnTo>
                  <a:lnTo>
                    <a:pt x="309" y="706"/>
                  </a:lnTo>
                  <a:lnTo>
                    <a:pt x="302" y="717"/>
                  </a:lnTo>
                  <a:lnTo>
                    <a:pt x="295" y="726"/>
                  </a:lnTo>
                  <a:lnTo>
                    <a:pt x="287" y="733"/>
                  </a:lnTo>
                  <a:lnTo>
                    <a:pt x="278" y="741"/>
                  </a:lnTo>
                  <a:lnTo>
                    <a:pt x="270" y="744"/>
                  </a:lnTo>
                  <a:lnTo>
                    <a:pt x="259" y="745"/>
                  </a:lnTo>
                  <a:lnTo>
                    <a:pt x="251" y="742"/>
                  </a:lnTo>
                  <a:lnTo>
                    <a:pt x="242" y="729"/>
                  </a:lnTo>
                  <a:lnTo>
                    <a:pt x="246" y="707"/>
                  </a:lnTo>
                  <a:lnTo>
                    <a:pt x="256" y="684"/>
                  </a:lnTo>
                  <a:lnTo>
                    <a:pt x="264" y="666"/>
                  </a:lnTo>
                  <a:lnTo>
                    <a:pt x="262" y="666"/>
                  </a:lnTo>
                  <a:lnTo>
                    <a:pt x="258" y="666"/>
                  </a:lnTo>
                  <a:lnTo>
                    <a:pt x="251" y="666"/>
                  </a:lnTo>
                  <a:lnTo>
                    <a:pt x="249" y="663"/>
                  </a:lnTo>
                  <a:lnTo>
                    <a:pt x="245" y="653"/>
                  </a:lnTo>
                  <a:lnTo>
                    <a:pt x="239" y="640"/>
                  </a:lnTo>
                  <a:lnTo>
                    <a:pt x="230" y="624"/>
                  </a:lnTo>
                  <a:lnTo>
                    <a:pt x="220" y="606"/>
                  </a:lnTo>
                  <a:lnTo>
                    <a:pt x="211" y="592"/>
                  </a:lnTo>
                  <a:lnTo>
                    <a:pt x="201" y="577"/>
                  </a:lnTo>
                  <a:lnTo>
                    <a:pt x="191" y="568"/>
                  </a:lnTo>
                  <a:lnTo>
                    <a:pt x="185" y="558"/>
                  </a:lnTo>
                  <a:lnTo>
                    <a:pt x="186" y="542"/>
                  </a:lnTo>
                  <a:lnTo>
                    <a:pt x="191" y="523"/>
                  </a:lnTo>
                  <a:lnTo>
                    <a:pt x="198" y="500"/>
                  </a:lnTo>
                  <a:lnTo>
                    <a:pt x="208" y="478"/>
                  </a:lnTo>
                  <a:lnTo>
                    <a:pt x="218" y="456"/>
                  </a:lnTo>
                  <a:lnTo>
                    <a:pt x="229" y="435"/>
                  </a:lnTo>
                  <a:lnTo>
                    <a:pt x="236" y="419"/>
                  </a:lnTo>
                  <a:lnTo>
                    <a:pt x="227" y="413"/>
                  </a:lnTo>
                  <a:lnTo>
                    <a:pt x="221" y="402"/>
                  </a:lnTo>
                  <a:lnTo>
                    <a:pt x="217" y="383"/>
                  </a:lnTo>
                  <a:lnTo>
                    <a:pt x="214" y="361"/>
                  </a:lnTo>
                  <a:lnTo>
                    <a:pt x="211" y="337"/>
                  </a:lnTo>
                  <a:lnTo>
                    <a:pt x="207" y="312"/>
                  </a:lnTo>
                  <a:lnTo>
                    <a:pt x="201" y="288"/>
                  </a:lnTo>
                  <a:lnTo>
                    <a:pt x="191" y="264"/>
                  </a:lnTo>
                  <a:lnTo>
                    <a:pt x="161" y="245"/>
                  </a:lnTo>
                  <a:lnTo>
                    <a:pt x="142" y="231"/>
                  </a:lnTo>
                  <a:lnTo>
                    <a:pt x="129" y="219"/>
                  </a:lnTo>
                  <a:lnTo>
                    <a:pt x="125" y="212"/>
                  </a:lnTo>
                  <a:lnTo>
                    <a:pt x="123" y="204"/>
                  </a:lnTo>
                  <a:lnTo>
                    <a:pt x="125" y="200"/>
                  </a:lnTo>
                  <a:lnTo>
                    <a:pt x="128" y="194"/>
                  </a:lnTo>
                  <a:lnTo>
                    <a:pt x="129" y="187"/>
                  </a:lnTo>
                  <a:lnTo>
                    <a:pt x="122" y="177"/>
                  </a:lnTo>
                  <a:lnTo>
                    <a:pt x="112" y="163"/>
                  </a:lnTo>
                  <a:lnTo>
                    <a:pt x="100" y="147"/>
                  </a:lnTo>
                  <a:lnTo>
                    <a:pt x="87" y="130"/>
                  </a:lnTo>
                  <a:lnTo>
                    <a:pt x="72" y="114"/>
                  </a:lnTo>
                  <a:lnTo>
                    <a:pt x="60" y="98"/>
                  </a:lnTo>
                  <a:lnTo>
                    <a:pt x="52" y="83"/>
                  </a:lnTo>
                  <a:lnTo>
                    <a:pt x="47" y="73"/>
                  </a:lnTo>
                  <a:lnTo>
                    <a:pt x="43" y="67"/>
                  </a:lnTo>
                  <a:lnTo>
                    <a:pt x="36" y="64"/>
                  </a:lnTo>
                  <a:lnTo>
                    <a:pt x="28" y="64"/>
                  </a:lnTo>
                  <a:lnTo>
                    <a:pt x="19" y="61"/>
                  </a:lnTo>
                  <a:lnTo>
                    <a:pt x="5" y="51"/>
                  </a:lnTo>
                  <a:lnTo>
                    <a:pt x="0" y="42"/>
                  </a:lnTo>
                  <a:lnTo>
                    <a:pt x="5" y="30"/>
                  </a:lnTo>
                  <a:lnTo>
                    <a:pt x="12" y="19"/>
                  </a:lnTo>
                  <a:lnTo>
                    <a:pt x="17" y="13"/>
                  </a:lnTo>
                  <a:lnTo>
                    <a:pt x="22" y="7"/>
                  </a:lnTo>
                  <a:lnTo>
                    <a:pt x="28" y="4"/>
                  </a:lnTo>
                  <a:lnTo>
                    <a:pt x="36" y="1"/>
                  </a:lnTo>
                  <a:lnTo>
                    <a:pt x="41" y="0"/>
                  </a:lnTo>
                  <a:lnTo>
                    <a:pt x="49" y="1"/>
                  </a:lnTo>
                  <a:lnTo>
                    <a:pt x="55" y="3"/>
                  </a:lnTo>
                  <a:lnTo>
                    <a:pt x="59" y="6"/>
                  </a:lnTo>
                  <a:lnTo>
                    <a:pt x="66" y="13"/>
                  </a:lnTo>
                  <a:lnTo>
                    <a:pt x="74" y="20"/>
                  </a:lnTo>
                  <a:lnTo>
                    <a:pt x="77" y="30"/>
                  </a:lnTo>
                  <a:lnTo>
                    <a:pt x="78" y="44"/>
                  </a:lnTo>
                  <a:lnTo>
                    <a:pt x="88" y="51"/>
                  </a:lnTo>
                  <a:lnTo>
                    <a:pt x="100" y="63"/>
                  </a:lnTo>
                  <a:lnTo>
                    <a:pt x="113" y="76"/>
                  </a:lnTo>
                  <a:lnTo>
                    <a:pt x="128" y="92"/>
                  </a:lnTo>
                  <a:lnTo>
                    <a:pt x="141" y="109"/>
                  </a:lnTo>
                  <a:lnTo>
                    <a:pt x="153" y="125"/>
                  </a:lnTo>
                  <a:lnTo>
                    <a:pt x="164" y="140"/>
                  </a:lnTo>
                  <a:lnTo>
                    <a:pt x="172" y="152"/>
                  </a:lnTo>
                  <a:lnTo>
                    <a:pt x="176" y="149"/>
                  </a:lnTo>
                  <a:lnTo>
                    <a:pt x="183" y="152"/>
                  </a:lnTo>
                  <a:lnTo>
                    <a:pt x="192" y="156"/>
                  </a:lnTo>
                  <a:lnTo>
                    <a:pt x="202" y="162"/>
                  </a:lnTo>
                  <a:lnTo>
                    <a:pt x="213" y="171"/>
                  </a:lnTo>
                  <a:lnTo>
                    <a:pt x="221" y="179"/>
                  </a:lnTo>
                  <a:lnTo>
                    <a:pt x="230" y="188"/>
                  </a:lnTo>
                  <a:lnTo>
                    <a:pt x="237" y="196"/>
                  </a:lnTo>
                  <a:lnTo>
                    <a:pt x="236" y="193"/>
                  </a:lnTo>
                  <a:lnTo>
                    <a:pt x="232" y="185"/>
                  </a:lnTo>
                  <a:lnTo>
                    <a:pt x="227" y="175"/>
                  </a:lnTo>
                  <a:lnTo>
                    <a:pt x="224" y="163"/>
                  </a:lnTo>
                  <a:lnTo>
                    <a:pt x="224" y="156"/>
                  </a:lnTo>
                  <a:lnTo>
                    <a:pt x="227" y="159"/>
                  </a:lnTo>
                  <a:lnTo>
                    <a:pt x="226" y="162"/>
                  </a:lnTo>
                  <a:lnTo>
                    <a:pt x="217" y="159"/>
                  </a:lnTo>
                  <a:lnTo>
                    <a:pt x="207" y="147"/>
                  </a:lnTo>
                  <a:lnTo>
                    <a:pt x="201" y="133"/>
                  </a:lnTo>
                  <a:lnTo>
                    <a:pt x="201" y="121"/>
                  </a:lnTo>
                  <a:lnTo>
                    <a:pt x="205" y="117"/>
                  </a:lnTo>
                  <a:lnTo>
                    <a:pt x="196" y="86"/>
                  </a:lnTo>
                  <a:lnTo>
                    <a:pt x="198" y="61"/>
                  </a:lnTo>
                  <a:lnTo>
                    <a:pt x="205" y="42"/>
                  </a:lnTo>
                  <a:lnTo>
                    <a:pt x="218" y="29"/>
                  </a:lnTo>
                  <a:lnTo>
                    <a:pt x="235" y="20"/>
                  </a:lnTo>
                  <a:lnTo>
                    <a:pt x="254" y="16"/>
                  </a:lnTo>
                  <a:lnTo>
                    <a:pt x="273" y="16"/>
                  </a:lnTo>
                  <a:lnTo>
                    <a:pt x="289" y="17"/>
                  </a:lnTo>
                  <a:lnTo>
                    <a:pt x="312" y="11"/>
                  </a:lnTo>
                  <a:lnTo>
                    <a:pt x="331" y="14"/>
                  </a:lnTo>
                  <a:lnTo>
                    <a:pt x="346" y="26"/>
                  </a:lnTo>
                  <a:lnTo>
                    <a:pt x="356" y="42"/>
                  </a:lnTo>
                  <a:lnTo>
                    <a:pt x="363" y="61"/>
                  </a:lnTo>
                  <a:lnTo>
                    <a:pt x="368" y="79"/>
                  </a:lnTo>
                  <a:lnTo>
                    <a:pt x="369" y="95"/>
                  </a:lnTo>
                  <a:lnTo>
                    <a:pt x="369" y="105"/>
                  </a:lnTo>
                  <a:lnTo>
                    <a:pt x="375" y="112"/>
                  </a:lnTo>
                  <a:lnTo>
                    <a:pt x="378" y="130"/>
                  </a:lnTo>
                  <a:lnTo>
                    <a:pt x="375" y="147"/>
                  </a:lnTo>
                  <a:lnTo>
                    <a:pt x="368" y="155"/>
                  </a:lnTo>
                  <a:lnTo>
                    <a:pt x="366" y="168"/>
                  </a:lnTo>
                  <a:lnTo>
                    <a:pt x="360" y="184"/>
                  </a:lnTo>
                  <a:lnTo>
                    <a:pt x="353" y="198"/>
                  </a:lnTo>
                  <a:lnTo>
                    <a:pt x="346"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1" name="Freeform 19"/>
            <p:cNvSpPr>
              <a:spLocks/>
            </p:cNvSpPr>
            <p:nvPr/>
          </p:nvSpPr>
          <p:spPr bwMode="auto">
            <a:xfrm>
              <a:off x="4437" y="2251"/>
              <a:ext cx="470" cy="685"/>
            </a:xfrm>
            <a:custGeom>
              <a:avLst/>
              <a:gdLst>
                <a:gd name="T0" fmla="*/ 272 w 939"/>
                <a:gd name="T1" fmla="*/ 18 h 1369"/>
                <a:gd name="T2" fmla="*/ 220 w 939"/>
                <a:gd name="T3" fmla="*/ 2 h 1369"/>
                <a:gd name="T4" fmla="*/ 184 w 939"/>
                <a:gd name="T5" fmla="*/ 33 h 1369"/>
                <a:gd name="T6" fmla="*/ 178 w 939"/>
                <a:gd name="T7" fmla="*/ 81 h 1369"/>
                <a:gd name="T8" fmla="*/ 193 w 939"/>
                <a:gd name="T9" fmla="*/ 107 h 1369"/>
                <a:gd name="T10" fmla="*/ 179 w 939"/>
                <a:gd name="T11" fmla="*/ 124 h 1369"/>
                <a:gd name="T12" fmla="*/ 148 w 939"/>
                <a:gd name="T13" fmla="*/ 132 h 1369"/>
                <a:gd name="T14" fmla="*/ 118 w 939"/>
                <a:gd name="T15" fmla="*/ 167 h 1369"/>
                <a:gd name="T16" fmla="*/ 84 w 939"/>
                <a:gd name="T17" fmla="*/ 219 h 1369"/>
                <a:gd name="T18" fmla="*/ 48 w 939"/>
                <a:gd name="T19" fmla="*/ 265 h 1369"/>
                <a:gd name="T20" fmla="*/ 32 w 939"/>
                <a:gd name="T21" fmla="*/ 303 h 1369"/>
                <a:gd name="T22" fmla="*/ 9 w 939"/>
                <a:gd name="T23" fmla="*/ 316 h 1369"/>
                <a:gd name="T24" fmla="*/ 7 w 939"/>
                <a:gd name="T25" fmla="*/ 348 h 1369"/>
                <a:gd name="T26" fmla="*/ 30 w 939"/>
                <a:gd name="T27" fmla="*/ 355 h 1369"/>
                <a:gd name="T28" fmla="*/ 40 w 939"/>
                <a:gd name="T29" fmla="*/ 360 h 1369"/>
                <a:gd name="T30" fmla="*/ 53 w 939"/>
                <a:gd name="T31" fmla="*/ 336 h 1369"/>
                <a:gd name="T32" fmla="*/ 77 w 939"/>
                <a:gd name="T33" fmla="*/ 314 h 1369"/>
                <a:gd name="T34" fmla="*/ 105 w 939"/>
                <a:gd name="T35" fmla="*/ 281 h 1369"/>
                <a:gd name="T36" fmla="*/ 130 w 939"/>
                <a:gd name="T37" fmla="*/ 246 h 1369"/>
                <a:gd name="T38" fmla="*/ 127 w 939"/>
                <a:gd name="T39" fmla="*/ 332 h 1369"/>
                <a:gd name="T40" fmla="*/ 138 w 939"/>
                <a:gd name="T41" fmla="*/ 425 h 1369"/>
                <a:gd name="T42" fmla="*/ 140 w 939"/>
                <a:gd name="T43" fmla="*/ 634 h 1369"/>
                <a:gd name="T44" fmla="*/ 141 w 939"/>
                <a:gd name="T45" fmla="*/ 642 h 1369"/>
                <a:gd name="T46" fmla="*/ 121 w 939"/>
                <a:gd name="T47" fmla="*/ 654 h 1369"/>
                <a:gd name="T48" fmla="*/ 114 w 939"/>
                <a:gd name="T49" fmla="*/ 678 h 1369"/>
                <a:gd name="T50" fmla="*/ 151 w 939"/>
                <a:gd name="T51" fmla="*/ 678 h 1369"/>
                <a:gd name="T52" fmla="*/ 174 w 939"/>
                <a:gd name="T53" fmla="*/ 671 h 1369"/>
                <a:gd name="T54" fmla="*/ 195 w 939"/>
                <a:gd name="T55" fmla="*/ 667 h 1369"/>
                <a:gd name="T56" fmla="*/ 206 w 939"/>
                <a:gd name="T57" fmla="*/ 635 h 1369"/>
                <a:gd name="T58" fmla="*/ 209 w 939"/>
                <a:gd name="T59" fmla="*/ 597 h 1369"/>
                <a:gd name="T60" fmla="*/ 214 w 939"/>
                <a:gd name="T61" fmla="*/ 470 h 1369"/>
                <a:gd name="T62" fmla="*/ 234 w 939"/>
                <a:gd name="T63" fmla="*/ 461 h 1369"/>
                <a:gd name="T64" fmla="*/ 250 w 939"/>
                <a:gd name="T65" fmla="*/ 517 h 1369"/>
                <a:gd name="T66" fmla="*/ 244 w 939"/>
                <a:gd name="T67" fmla="*/ 634 h 1369"/>
                <a:gd name="T68" fmla="*/ 248 w 939"/>
                <a:gd name="T69" fmla="*/ 651 h 1369"/>
                <a:gd name="T70" fmla="*/ 270 w 939"/>
                <a:gd name="T71" fmla="*/ 683 h 1369"/>
                <a:gd name="T72" fmla="*/ 315 w 939"/>
                <a:gd name="T73" fmla="*/ 672 h 1369"/>
                <a:gd name="T74" fmla="*/ 310 w 939"/>
                <a:gd name="T75" fmla="*/ 649 h 1369"/>
                <a:gd name="T76" fmla="*/ 313 w 939"/>
                <a:gd name="T77" fmla="*/ 640 h 1369"/>
                <a:gd name="T78" fmla="*/ 315 w 939"/>
                <a:gd name="T79" fmla="*/ 535 h 1369"/>
                <a:gd name="T80" fmla="*/ 311 w 939"/>
                <a:gd name="T81" fmla="*/ 412 h 1369"/>
                <a:gd name="T82" fmla="*/ 313 w 939"/>
                <a:gd name="T83" fmla="*/ 331 h 1369"/>
                <a:gd name="T84" fmla="*/ 325 w 939"/>
                <a:gd name="T85" fmla="*/ 236 h 1369"/>
                <a:gd name="T86" fmla="*/ 363 w 939"/>
                <a:gd name="T87" fmla="*/ 273 h 1369"/>
                <a:gd name="T88" fmla="*/ 393 w 939"/>
                <a:gd name="T89" fmla="*/ 310 h 1369"/>
                <a:gd name="T90" fmla="*/ 419 w 939"/>
                <a:gd name="T91" fmla="*/ 342 h 1369"/>
                <a:gd name="T92" fmla="*/ 440 w 939"/>
                <a:gd name="T93" fmla="*/ 357 h 1369"/>
                <a:gd name="T94" fmla="*/ 456 w 939"/>
                <a:gd name="T95" fmla="*/ 357 h 1369"/>
                <a:gd name="T96" fmla="*/ 470 w 939"/>
                <a:gd name="T97" fmla="*/ 330 h 1369"/>
                <a:gd name="T98" fmla="*/ 454 w 939"/>
                <a:gd name="T99" fmla="*/ 312 h 1369"/>
                <a:gd name="T100" fmla="*/ 431 w 939"/>
                <a:gd name="T101" fmla="*/ 289 h 1369"/>
                <a:gd name="T102" fmla="*/ 397 w 939"/>
                <a:gd name="T103" fmla="*/ 232 h 1369"/>
                <a:gd name="T104" fmla="*/ 364 w 939"/>
                <a:gd name="T105" fmla="*/ 187 h 1369"/>
                <a:gd name="T106" fmla="*/ 330 w 939"/>
                <a:gd name="T107" fmla="*/ 144 h 1369"/>
                <a:gd name="T108" fmla="*/ 291 w 939"/>
                <a:gd name="T109" fmla="*/ 130 h 1369"/>
                <a:gd name="T110" fmla="*/ 278 w 939"/>
                <a:gd name="T111" fmla="*/ 116 h 1369"/>
                <a:gd name="T112" fmla="*/ 277 w 939"/>
                <a:gd name="T113" fmla="*/ 93 h 13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39"/>
                <a:gd name="T172" fmla="*/ 0 h 1369"/>
                <a:gd name="T173" fmla="*/ 939 w 939"/>
                <a:gd name="T174" fmla="*/ 1369 h 13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39" h="1369">
                  <a:moveTo>
                    <a:pt x="557" y="114"/>
                  </a:moveTo>
                  <a:lnTo>
                    <a:pt x="557" y="93"/>
                  </a:lnTo>
                  <a:lnTo>
                    <a:pt x="556" y="73"/>
                  </a:lnTo>
                  <a:lnTo>
                    <a:pt x="551" y="54"/>
                  </a:lnTo>
                  <a:lnTo>
                    <a:pt x="544" y="36"/>
                  </a:lnTo>
                  <a:lnTo>
                    <a:pt x="534" y="22"/>
                  </a:lnTo>
                  <a:lnTo>
                    <a:pt x="518" y="10"/>
                  </a:lnTo>
                  <a:lnTo>
                    <a:pt x="497" y="3"/>
                  </a:lnTo>
                  <a:lnTo>
                    <a:pt x="469" y="0"/>
                  </a:lnTo>
                  <a:lnTo>
                    <a:pt x="440" y="3"/>
                  </a:lnTo>
                  <a:lnTo>
                    <a:pt x="417" y="8"/>
                  </a:lnTo>
                  <a:lnTo>
                    <a:pt x="399" y="20"/>
                  </a:lnTo>
                  <a:lnTo>
                    <a:pt x="385" y="33"/>
                  </a:lnTo>
                  <a:lnTo>
                    <a:pt x="374" y="48"/>
                  </a:lnTo>
                  <a:lnTo>
                    <a:pt x="368" y="65"/>
                  </a:lnTo>
                  <a:lnTo>
                    <a:pt x="366" y="82"/>
                  </a:lnTo>
                  <a:lnTo>
                    <a:pt x="366" y="99"/>
                  </a:lnTo>
                  <a:lnTo>
                    <a:pt x="352" y="106"/>
                  </a:lnTo>
                  <a:lnTo>
                    <a:pt x="351" y="134"/>
                  </a:lnTo>
                  <a:lnTo>
                    <a:pt x="355" y="162"/>
                  </a:lnTo>
                  <a:lnTo>
                    <a:pt x="366" y="174"/>
                  </a:lnTo>
                  <a:lnTo>
                    <a:pt x="370" y="185"/>
                  </a:lnTo>
                  <a:lnTo>
                    <a:pt x="376" y="197"/>
                  </a:lnTo>
                  <a:lnTo>
                    <a:pt x="380" y="206"/>
                  </a:lnTo>
                  <a:lnTo>
                    <a:pt x="386" y="213"/>
                  </a:lnTo>
                  <a:lnTo>
                    <a:pt x="376" y="216"/>
                  </a:lnTo>
                  <a:lnTo>
                    <a:pt x="366" y="219"/>
                  </a:lnTo>
                  <a:lnTo>
                    <a:pt x="363" y="228"/>
                  </a:lnTo>
                  <a:lnTo>
                    <a:pt x="368" y="247"/>
                  </a:lnTo>
                  <a:lnTo>
                    <a:pt x="358" y="248"/>
                  </a:lnTo>
                  <a:lnTo>
                    <a:pt x="347" y="251"/>
                  </a:lnTo>
                  <a:lnTo>
                    <a:pt x="333" y="253"/>
                  </a:lnTo>
                  <a:lnTo>
                    <a:pt x="320" y="255"/>
                  </a:lnTo>
                  <a:lnTo>
                    <a:pt x="307" y="258"/>
                  </a:lnTo>
                  <a:lnTo>
                    <a:pt x="295" y="264"/>
                  </a:lnTo>
                  <a:lnTo>
                    <a:pt x="284" y="270"/>
                  </a:lnTo>
                  <a:lnTo>
                    <a:pt x="276" y="279"/>
                  </a:lnTo>
                  <a:lnTo>
                    <a:pt x="268" y="292"/>
                  </a:lnTo>
                  <a:lnTo>
                    <a:pt x="253" y="312"/>
                  </a:lnTo>
                  <a:lnTo>
                    <a:pt x="235" y="334"/>
                  </a:lnTo>
                  <a:lnTo>
                    <a:pt x="216" y="359"/>
                  </a:lnTo>
                  <a:lnTo>
                    <a:pt x="199" y="384"/>
                  </a:lnTo>
                  <a:lnTo>
                    <a:pt x="183" y="406"/>
                  </a:lnTo>
                  <a:lnTo>
                    <a:pt x="172" y="425"/>
                  </a:lnTo>
                  <a:lnTo>
                    <a:pt x="168" y="437"/>
                  </a:lnTo>
                  <a:lnTo>
                    <a:pt x="159" y="447"/>
                  </a:lnTo>
                  <a:lnTo>
                    <a:pt x="146" y="463"/>
                  </a:lnTo>
                  <a:lnTo>
                    <a:pt x="130" y="483"/>
                  </a:lnTo>
                  <a:lnTo>
                    <a:pt x="112" y="507"/>
                  </a:lnTo>
                  <a:lnTo>
                    <a:pt x="95" y="530"/>
                  </a:lnTo>
                  <a:lnTo>
                    <a:pt x="82" y="552"/>
                  </a:lnTo>
                  <a:lnTo>
                    <a:pt x="70" y="571"/>
                  </a:lnTo>
                  <a:lnTo>
                    <a:pt x="64" y="586"/>
                  </a:lnTo>
                  <a:lnTo>
                    <a:pt x="66" y="596"/>
                  </a:lnTo>
                  <a:lnTo>
                    <a:pt x="64" y="605"/>
                  </a:lnTo>
                  <a:lnTo>
                    <a:pt x="57" y="611"/>
                  </a:lnTo>
                  <a:lnTo>
                    <a:pt x="47" y="615"/>
                  </a:lnTo>
                  <a:lnTo>
                    <a:pt x="38" y="618"/>
                  </a:lnTo>
                  <a:lnTo>
                    <a:pt x="29" y="624"/>
                  </a:lnTo>
                  <a:lnTo>
                    <a:pt x="17" y="631"/>
                  </a:lnTo>
                  <a:lnTo>
                    <a:pt x="9" y="641"/>
                  </a:lnTo>
                  <a:lnTo>
                    <a:pt x="1" y="655"/>
                  </a:lnTo>
                  <a:lnTo>
                    <a:pt x="0" y="668"/>
                  </a:lnTo>
                  <a:lnTo>
                    <a:pt x="3" y="681"/>
                  </a:lnTo>
                  <a:lnTo>
                    <a:pt x="13" y="695"/>
                  </a:lnTo>
                  <a:lnTo>
                    <a:pt x="26" y="707"/>
                  </a:lnTo>
                  <a:lnTo>
                    <a:pt x="38" y="713"/>
                  </a:lnTo>
                  <a:lnTo>
                    <a:pt x="47" y="714"/>
                  </a:lnTo>
                  <a:lnTo>
                    <a:pt x="54" y="713"/>
                  </a:lnTo>
                  <a:lnTo>
                    <a:pt x="60" y="710"/>
                  </a:lnTo>
                  <a:lnTo>
                    <a:pt x="64" y="709"/>
                  </a:lnTo>
                  <a:lnTo>
                    <a:pt x="67" y="707"/>
                  </a:lnTo>
                  <a:lnTo>
                    <a:pt x="69" y="710"/>
                  </a:lnTo>
                  <a:lnTo>
                    <a:pt x="73" y="717"/>
                  </a:lnTo>
                  <a:lnTo>
                    <a:pt x="79" y="719"/>
                  </a:lnTo>
                  <a:lnTo>
                    <a:pt x="85" y="716"/>
                  </a:lnTo>
                  <a:lnTo>
                    <a:pt x="92" y="707"/>
                  </a:lnTo>
                  <a:lnTo>
                    <a:pt x="98" y="694"/>
                  </a:lnTo>
                  <a:lnTo>
                    <a:pt x="102" y="682"/>
                  </a:lnTo>
                  <a:lnTo>
                    <a:pt x="105" y="672"/>
                  </a:lnTo>
                  <a:lnTo>
                    <a:pt x="107" y="663"/>
                  </a:lnTo>
                  <a:lnTo>
                    <a:pt x="112" y="663"/>
                  </a:lnTo>
                  <a:lnTo>
                    <a:pt x="124" y="656"/>
                  </a:lnTo>
                  <a:lnTo>
                    <a:pt x="139" y="643"/>
                  </a:lnTo>
                  <a:lnTo>
                    <a:pt x="153" y="628"/>
                  </a:lnTo>
                  <a:lnTo>
                    <a:pt x="170" y="611"/>
                  </a:lnTo>
                  <a:lnTo>
                    <a:pt x="184" y="595"/>
                  </a:lnTo>
                  <a:lnTo>
                    <a:pt x="196" y="580"/>
                  </a:lnTo>
                  <a:lnTo>
                    <a:pt x="203" y="571"/>
                  </a:lnTo>
                  <a:lnTo>
                    <a:pt x="209" y="562"/>
                  </a:lnTo>
                  <a:lnTo>
                    <a:pt x="218" y="552"/>
                  </a:lnTo>
                  <a:lnTo>
                    <a:pt x="227" y="539"/>
                  </a:lnTo>
                  <a:lnTo>
                    <a:pt x="238" y="524"/>
                  </a:lnTo>
                  <a:lnTo>
                    <a:pt x="249" y="508"/>
                  </a:lnTo>
                  <a:lnTo>
                    <a:pt x="259" y="492"/>
                  </a:lnTo>
                  <a:lnTo>
                    <a:pt x="268" y="476"/>
                  </a:lnTo>
                  <a:lnTo>
                    <a:pt x="275" y="460"/>
                  </a:lnTo>
                  <a:lnTo>
                    <a:pt x="268" y="511"/>
                  </a:lnTo>
                  <a:lnTo>
                    <a:pt x="257" y="587"/>
                  </a:lnTo>
                  <a:lnTo>
                    <a:pt x="253" y="663"/>
                  </a:lnTo>
                  <a:lnTo>
                    <a:pt x="265" y="707"/>
                  </a:lnTo>
                  <a:lnTo>
                    <a:pt x="263" y="739"/>
                  </a:lnTo>
                  <a:lnTo>
                    <a:pt x="265" y="782"/>
                  </a:lnTo>
                  <a:lnTo>
                    <a:pt x="268" y="823"/>
                  </a:lnTo>
                  <a:lnTo>
                    <a:pt x="276" y="849"/>
                  </a:lnTo>
                  <a:lnTo>
                    <a:pt x="272" y="925"/>
                  </a:lnTo>
                  <a:lnTo>
                    <a:pt x="268" y="1058"/>
                  </a:lnTo>
                  <a:lnTo>
                    <a:pt x="266" y="1191"/>
                  </a:lnTo>
                  <a:lnTo>
                    <a:pt x="270" y="1263"/>
                  </a:lnTo>
                  <a:lnTo>
                    <a:pt x="279" y="1268"/>
                  </a:lnTo>
                  <a:lnTo>
                    <a:pt x="287" y="1273"/>
                  </a:lnTo>
                  <a:lnTo>
                    <a:pt x="292" y="1276"/>
                  </a:lnTo>
                  <a:lnTo>
                    <a:pt x="295" y="1276"/>
                  </a:lnTo>
                  <a:lnTo>
                    <a:pt x="289" y="1280"/>
                  </a:lnTo>
                  <a:lnTo>
                    <a:pt x="282" y="1284"/>
                  </a:lnTo>
                  <a:lnTo>
                    <a:pt x="273" y="1290"/>
                  </a:lnTo>
                  <a:lnTo>
                    <a:pt x="266" y="1295"/>
                  </a:lnTo>
                  <a:lnTo>
                    <a:pt x="257" y="1301"/>
                  </a:lnTo>
                  <a:lnTo>
                    <a:pt x="249" y="1305"/>
                  </a:lnTo>
                  <a:lnTo>
                    <a:pt x="241" y="1308"/>
                  </a:lnTo>
                  <a:lnTo>
                    <a:pt x="234" y="1309"/>
                  </a:lnTo>
                  <a:lnTo>
                    <a:pt x="221" y="1317"/>
                  </a:lnTo>
                  <a:lnTo>
                    <a:pt x="212" y="1330"/>
                  </a:lnTo>
                  <a:lnTo>
                    <a:pt x="212" y="1344"/>
                  </a:lnTo>
                  <a:lnTo>
                    <a:pt x="228" y="1356"/>
                  </a:lnTo>
                  <a:lnTo>
                    <a:pt x="241" y="1360"/>
                  </a:lnTo>
                  <a:lnTo>
                    <a:pt x="257" y="1362"/>
                  </a:lnTo>
                  <a:lnTo>
                    <a:pt x="272" y="1360"/>
                  </a:lnTo>
                  <a:lnTo>
                    <a:pt x="287" y="1359"/>
                  </a:lnTo>
                  <a:lnTo>
                    <a:pt x="301" y="1356"/>
                  </a:lnTo>
                  <a:lnTo>
                    <a:pt x="314" y="1353"/>
                  </a:lnTo>
                  <a:lnTo>
                    <a:pt x="325" y="1350"/>
                  </a:lnTo>
                  <a:lnTo>
                    <a:pt x="332" y="1347"/>
                  </a:lnTo>
                  <a:lnTo>
                    <a:pt x="339" y="1344"/>
                  </a:lnTo>
                  <a:lnTo>
                    <a:pt x="347" y="1341"/>
                  </a:lnTo>
                  <a:lnTo>
                    <a:pt x="355" y="1339"/>
                  </a:lnTo>
                  <a:lnTo>
                    <a:pt x="364" y="1336"/>
                  </a:lnTo>
                  <a:lnTo>
                    <a:pt x="373" y="1334"/>
                  </a:lnTo>
                  <a:lnTo>
                    <a:pt x="382" y="1333"/>
                  </a:lnTo>
                  <a:lnTo>
                    <a:pt x="389" y="1333"/>
                  </a:lnTo>
                  <a:lnTo>
                    <a:pt x="395" y="1334"/>
                  </a:lnTo>
                  <a:lnTo>
                    <a:pt x="407" y="1333"/>
                  </a:lnTo>
                  <a:lnTo>
                    <a:pt x="415" y="1320"/>
                  </a:lnTo>
                  <a:lnTo>
                    <a:pt x="418" y="1298"/>
                  </a:lnTo>
                  <a:lnTo>
                    <a:pt x="411" y="1270"/>
                  </a:lnTo>
                  <a:lnTo>
                    <a:pt x="418" y="1270"/>
                  </a:lnTo>
                  <a:lnTo>
                    <a:pt x="426" y="1267"/>
                  </a:lnTo>
                  <a:lnTo>
                    <a:pt x="428" y="1257"/>
                  </a:lnTo>
                  <a:lnTo>
                    <a:pt x="424" y="1238"/>
                  </a:lnTo>
                  <a:lnTo>
                    <a:pt x="418" y="1194"/>
                  </a:lnTo>
                  <a:lnTo>
                    <a:pt x="414" y="1124"/>
                  </a:lnTo>
                  <a:lnTo>
                    <a:pt x="411" y="1056"/>
                  </a:lnTo>
                  <a:lnTo>
                    <a:pt x="411" y="1018"/>
                  </a:lnTo>
                  <a:lnTo>
                    <a:pt x="415" y="988"/>
                  </a:lnTo>
                  <a:lnTo>
                    <a:pt x="427" y="940"/>
                  </a:lnTo>
                  <a:lnTo>
                    <a:pt x="439" y="890"/>
                  </a:lnTo>
                  <a:lnTo>
                    <a:pt x="445" y="856"/>
                  </a:lnTo>
                  <a:lnTo>
                    <a:pt x="450" y="875"/>
                  </a:lnTo>
                  <a:lnTo>
                    <a:pt x="458" y="896"/>
                  </a:lnTo>
                  <a:lnTo>
                    <a:pt x="467" y="921"/>
                  </a:lnTo>
                  <a:lnTo>
                    <a:pt x="475" y="944"/>
                  </a:lnTo>
                  <a:lnTo>
                    <a:pt x="484" y="969"/>
                  </a:lnTo>
                  <a:lnTo>
                    <a:pt x="491" y="994"/>
                  </a:lnTo>
                  <a:lnTo>
                    <a:pt x="496" y="1014"/>
                  </a:lnTo>
                  <a:lnTo>
                    <a:pt x="499" y="1033"/>
                  </a:lnTo>
                  <a:lnTo>
                    <a:pt x="497" y="1083"/>
                  </a:lnTo>
                  <a:lnTo>
                    <a:pt x="491" y="1151"/>
                  </a:lnTo>
                  <a:lnTo>
                    <a:pt x="484" y="1219"/>
                  </a:lnTo>
                  <a:lnTo>
                    <a:pt x="483" y="1265"/>
                  </a:lnTo>
                  <a:lnTo>
                    <a:pt x="488" y="1268"/>
                  </a:lnTo>
                  <a:lnTo>
                    <a:pt x="494" y="1271"/>
                  </a:lnTo>
                  <a:lnTo>
                    <a:pt x="499" y="1273"/>
                  </a:lnTo>
                  <a:lnTo>
                    <a:pt x="500" y="1273"/>
                  </a:lnTo>
                  <a:lnTo>
                    <a:pt x="497" y="1286"/>
                  </a:lnTo>
                  <a:lnTo>
                    <a:pt x="496" y="1302"/>
                  </a:lnTo>
                  <a:lnTo>
                    <a:pt x="497" y="1318"/>
                  </a:lnTo>
                  <a:lnTo>
                    <a:pt x="500" y="1333"/>
                  </a:lnTo>
                  <a:lnTo>
                    <a:pt x="507" y="1347"/>
                  </a:lnTo>
                  <a:lnTo>
                    <a:pt x="521" y="1359"/>
                  </a:lnTo>
                  <a:lnTo>
                    <a:pt x="540" y="1366"/>
                  </a:lnTo>
                  <a:lnTo>
                    <a:pt x="566" y="1369"/>
                  </a:lnTo>
                  <a:lnTo>
                    <a:pt x="592" y="1368"/>
                  </a:lnTo>
                  <a:lnTo>
                    <a:pt x="611" y="1362"/>
                  </a:lnTo>
                  <a:lnTo>
                    <a:pt x="623" y="1353"/>
                  </a:lnTo>
                  <a:lnTo>
                    <a:pt x="629" y="1343"/>
                  </a:lnTo>
                  <a:lnTo>
                    <a:pt x="630" y="1333"/>
                  </a:lnTo>
                  <a:lnTo>
                    <a:pt x="630" y="1322"/>
                  </a:lnTo>
                  <a:lnTo>
                    <a:pt x="627" y="1314"/>
                  </a:lnTo>
                  <a:lnTo>
                    <a:pt x="625" y="1308"/>
                  </a:lnTo>
                  <a:lnTo>
                    <a:pt x="619" y="1298"/>
                  </a:lnTo>
                  <a:lnTo>
                    <a:pt x="614" y="1289"/>
                  </a:lnTo>
                  <a:lnTo>
                    <a:pt x="610" y="1283"/>
                  </a:lnTo>
                  <a:lnTo>
                    <a:pt x="608" y="1280"/>
                  </a:lnTo>
                  <a:lnTo>
                    <a:pt x="617" y="1282"/>
                  </a:lnTo>
                  <a:lnTo>
                    <a:pt x="625" y="1280"/>
                  </a:lnTo>
                  <a:lnTo>
                    <a:pt x="629" y="1279"/>
                  </a:lnTo>
                  <a:lnTo>
                    <a:pt x="630" y="1277"/>
                  </a:lnTo>
                  <a:lnTo>
                    <a:pt x="630" y="1229"/>
                  </a:lnTo>
                  <a:lnTo>
                    <a:pt x="630" y="1149"/>
                  </a:lnTo>
                  <a:lnTo>
                    <a:pt x="630" y="1070"/>
                  </a:lnTo>
                  <a:lnTo>
                    <a:pt x="632" y="1023"/>
                  </a:lnTo>
                  <a:lnTo>
                    <a:pt x="632" y="983"/>
                  </a:lnTo>
                  <a:lnTo>
                    <a:pt x="627" y="921"/>
                  </a:lnTo>
                  <a:lnTo>
                    <a:pt x="623" y="859"/>
                  </a:lnTo>
                  <a:lnTo>
                    <a:pt x="622" y="824"/>
                  </a:lnTo>
                  <a:lnTo>
                    <a:pt x="623" y="796"/>
                  </a:lnTo>
                  <a:lnTo>
                    <a:pt x="625" y="755"/>
                  </a:lnTo>
                  <a:lnTo>
                    <a:pt x="623" y="714"/>
                  </a:lnTo>
                  <a:lnTo>
                    <a:pt x="619" y="690"/>
                  </a:lnTo>
                  <a:lnTo>
                    <a:pt x="626" y="662"/>
                  </a:lnTo>
                  <a:lnTo>
                    <a:pt x="632" y="605"/>
                  </a:lnTo>
                  <a:lnTo>
                    <a:pt x="633" y="529"/>
                  </a:lnTo>
                  <a:lnTo>
                    <a:pt x="626" y="445"/>
                  </a:lnTo>
                  <a:lnTo>
                    <a:pt x="636" y="457"/>
                  </a:lnTo>
                  <a:lnTo>
                    <a:pt x="649" y="472"/>
                  </a:lnTo>
                  <a:lnTo>
                    <a:pt x="664" y="488"/>
                  </a:lnTo>
                  <a:lnTo>
                    <a:pt x="682" y="504"/>
                  </a:lnTo>
                  <a:lnTo>
                    <a:pt x="698" y="520"/>
                  </a:lnTo>
                  <a:lnTo>
                    <a:pt x="712" y="535"/>
                  </a:lnTo>
                  <a:lnTo>
                    <a:pt x="725" y="546"/>
                  </a:lnTo>
                  <a:lnTo>
                    <a:pt x="736" y="554"/>
                  </a:lnTo>
                  <a:lnTo>
                    <a:pt x="744" y="565"/>
                  </a:lnTo>
                  <a:lnTo>
                    <a:pt x="756" y="581"/>
                  </a:lnTo>
                  <a:lnTo>
                    <a:pt x="771" y="599"/>
                  </a:lnTo>
                  <a:lnTo>
                    <a:pt x="785" y="619"/>
                  </a:lnTo>
                  <a:lnTo>
                    <a:pt x="800" y="638"/>
                  </a:lnTo>
                  <a:lnTo>
                    <a:pt x="813" y="655"/>
                  </a:lnTo>
                  <a:lnTo>
                    <a:pt x="825" y="666"/>
                  </a:lnTo>
                  <a:lnTo>
                    <a:pt x="831" y="671"/>
                  </a:lnTo>
                  <a:lnTo>
                    <a:pt x="838" y="684"/>
                  </a:lnTo>
                  <a:lnTo>
                    <a:pt x="848" y="698"/>
                  </a:lnTo>
                  <a:lnTo>
                    <a:pt x="857" y="710"/>
                  </a:lnTo>
                  <a:lnTo>
                    <a:pt x="864" y="717"/>
                  </a:lnTo>
                  <a:lnTo>
                    <a:pt x="872" y="714"/>
                  </a:lnTo>
                  <a:lnTo>
                    <a:pt x="879" y="713"/>
                  </a:lnTo>
                  <a:lnTo>
                    <a:pt x="885" y="713"/>
                  </a:lnTo>
                  <a:lnTo>
                    <a:pt x="892" y="714"/>
                  </a:lnTo>
                  <a:lnTo>
                    <a:pt x="897" y="716"/>
                  </a:lnTo>
                  <a:lnTo>
                    <a:pt x="904" y="716"/>
                  </a:lnTo>
                  <a:lnTo>
                    <a:pt x="911" y="713"/>
                  </a:lnTo>
                  <a:lnTo>
                    <a:pt x="920" y="709"/>
                  </a:lnTo>
                  <a:lnTo>
                    <a:pt x="927" y="701"/>
                  </a:lnTo>
                  <a:lnTo>
                    <a:pt x="933" y="691"/>
                  </a:lnTo>
                  <a:lnTo>
                    <a:pt x="938" y="678"/>
                  </a:lnTo>
                  <a:lnTo>
                    <a:pt x="939" y="660"/>
                  </a:lnTo>
                  <a:lnTo>
                    <a:pt x="938" y="646"/>
                  </a:lnTo>
                  <a:lnTo>
                    <a:pt x="932" y="636"/>
                  </a:lnTo>
                  <a:lnTo>
                    <a:pt x="924" y="630"/>
                  </a:lnTo>
                  <a:lnTo>
                    <a:pt x="916" y="627"/>
                  </a:lnTo>
                  <a:lnTo>
                    <a:pt x="907" y="624"/>
                  </a:lnTo>
                  <a:lnTo>
                    <a:pt x="897" y="621"/>
                  </a:lnTo>
                  <a:lnTo>
                    <a:pt x="886" y="617"/>
                  </a:lnTo>
                  <a:lnTo>
                    <a:pt x="879" y="608"/>
                  </a:lnTo>
                  <a:lnTo>
                    <a:pt x="872" y="596"/>
                  </a:lnTo>
                  <a:lnTo>
                    <a:pt x="862" y="577"/>
                  </a:lnTo>
                  <a:lnTo>
                    <a:pt x="848" y="555"/>
                  </a:lnTo>
                  <a:lnTo>
                    <a:pt x="834" y="530"/>
                  </a:lnTo>
                  <a:lnTo>
                    <a:pt x="819" y="505"/>
                  </a:lnTo>
                  <a:lnTo>
                    <a:pt x="804" y="482"/>
                  </a:lnTo>
                  <a:lnTo>
                    <a:pt x="793" y="464"/>
                  </a:lnTo>
                  <a:lnTo>
                    <a:pt x="784" y="453"/>
                  </a:lnTo>
                  <a:lnTo>
                    <a:pt x="775" y="440"/>
                  </a:lnTo>
                  <a:lnTo>
                    <a:pt x="762" y="421"/>
                  </a:lnTo>
                  <a:lnTo>
                    <a:pt x="746" y="397"/>
                  </a:lnTo>
                  <a:lnTo>
                    <a:pt x="727" y="374"/>
                  </a:lnTo>
                  <a:lnTo>
                    <a:pt x="709" y="349"/>
                  </a:lnTo>
                  <a:lnTo>
                    <a:pt x="692" y="327"/>
                  </a:lnTo>
                  <a:lnTo>
                    <a:pt x="677" y="310"/>
                  </a:lnTo>
                  <a:lnTo>
                    <a:pt x="668" y="296"/>
                  </a:lnTo>
                  <a:lnTo>
                    <a:pt x="660" y="288"/>
                  </a:lnTo>
                  <a:lnTo>
                    <a:pt x="646" y="279"/>
                  </a:lnTo>
                  <a:lnTo>
                    <a:pt x="632" y="273"/>
                  </a:lnTo>
                  <a:lnTo>
                    <a:pt x="616" y="267"/>
                  </a:lnTo>
                  <a:lnTo>
                    <a:pt x="598" y="263"/>
                  </a:lnTo>
                  <a:lnTo>
                    <a:pt x="581" y="260"/>
                  </a:lnTo>
                  <a:lnTo>
                    <a:pt x="566" y="258"/>
                  </a:lnTo>
                  <a:lnTo>
                    <a:pt x="553" y="260"/>
                  </a:lnTo>
                  <a:lnTo>
                    <a:pt x="557" y="248"/>
                  </a:lnTo>
                  <a:lnTo>
                    <a:pt x="560" y="239"/>
                  </a:lnTo>
                  <a:lnTo>
                    <a:pt x="556" y="232"/>
                  </a:lnTo>
                  <a:lnTo>
                    <a:pt x="537" y="225"/>
                  </a:lnTo>
                  <a:lnTo>
                    <a:pt x="544" y="216"/>
                  </a:lnTo>
                  <a:lnTo>
                    <a:pt x="548" y="204"/>
                  </a:lnTo>
                  <a:lnTo>
                    <a:pt x="551" y="194"/>
                  </a:lnTo>
                  <a:lnTo>
                    <a:pt x="553" y="185"/>
                  </a:lnTo>
                  <a:lnTo>
                    <a:pt x="566" y="177"/>
                  </a:lnTo>
                  <a:lnTo>
                    <a:pt x="575" y="147"/>
                  </a:lnTo>
                  <a:lnTo>
                    <a:pt x="573" y="120"/>
                  </a:lnTo>
                  <a:lnTo>
                    <a:pt x="55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2" name="Freeform 20"/>
            <p:cNvSpPr>
              <a:spLocks/>
            </p:cNvSpPr>
            <p:nvPr/>
          </p:nvSpPr>
          <p:spPr bwMode="auto">
            <a:xfrm>
              <a:off x="4867" y="2553"/>
              <a:ext cx="259" cy="379"/>
            </a:xfrm>
            <a:custGeom>
              <a:avLst/>
              <a:gdLst>
                <a:gd name="T0" fmla="*/ 248 w 519"/>
                <a:gd name="T1" fmla="*/ 119 h 759"/>
                <a:gd name="T2" fmla="*/ 248 w 519"/>
                <a:gd name="T3" fmla="*/ 58 h 759"/>
                <a:gd name="T4" fmla="*/ 255 w 519"/>
                <a:gd name="T5" fmla="*/ 42 h 759"/>
                <a:gd name="T6" fmla="*/ 257 w 519"/>
                <a:gd name="T7" fmla="*/ 25 h 759"/>
                <a:gd name="T8" fmla="*/ 237 w 519"/>
                <a:gd name="T9" fmla="*/ 13 h 759"/>
                <a:gd name="T10" fmla="*/ 227 w 519"/>
                <a:gd name="T11" fmla="*/ 19 h 759"/>
                <a:gd name="T12" fmla="*/ 226 w 519"/>
                <a:gd name="T13" fmla="*/ 40 h 759"/>
                <a:gd name="T14" fmla="*/ 229 w 519"/>
                <a:gd name="T15" fmla="*/ 61 h 759"/>
                <a:gd name="T16" fmla="*/ 222 w 519"/>
                <a:gd name="T17" fmla="*/ 98 h 759"/>
                <a:gd name="T18" fmla="*/ 211 w 519"/>
                <a:gd name="T19" fmla="*/ 102 h 759"/>
                <a:gd name="T20" fmla="*/ 182 w 519"/>
                <a:gd name="T21" fmla="*/ 102 h 759"/>
                <a:gd name="T22" fmla="*/ 182 w 519"/>
                <a:gd name="T23" fmla="*/ 50 h 759"/>
                <a:gd name="T24" fmla="*/ 152 w 519"/>
                <a:gd name="T25" fmla="*/ 8 h 759"/>
                <a:gd name="T26" fmla="*/ 125 w 519"/>
                <a:gd name="T27" fmla="*/ 3 h 759"/>
                <a:gd name="T28" fmla="*/ 107 w 519"/>
                <a:gd name="T29" fmla="*/ 6 h 759"/>
                <a:gd name="T30" fmla="*/ 95 w 519"/>
                <a:gd name="T31" fmla="*/ 22 h 759"/>
                <a:gd name="T32" fmla="*/ 87 w 519"/>
                <a:gd name="T33" fmla="*/ 61 h 759"/>
                <a:gd name="T34" fmla="*/ 84 w 519"/>
                <a:gd name="T35" fmla="*/ 97 h 759"/>
                <a:gd name="T36" fmla="*/ 68 w 519"/>
                <a:gd name="T37" fmla="*/ 103 h 759"/>
                <a:gd name="T38" fmla="*/ 43 w 519"/>
                <a:gd name="T39" fmla="*/ 107 h 759"/>
                <a:gd name="T40" fmla="*/ 33 w 519"/>
                <a:gd name="T41" fmla="*/ 63 h 759"/>
                <a:gd name="T42" fmla="*/ 32 w 519"/>
                <a:gd name="T43" fmla="*/ 33 h 759"/>
                <a:gd name="T44" fmla="*/ 23 w 519"/>
                <a:gd name="T45" fmla="*/ 15 h 759"/>
                <a:gd name="T46" fmla="*/ 0 w 519"/>
                <a:gd name="T47" fmla="*/ 27 h 759"/>
                <a:gd name="T48" fmla="*/ 11 w 519"/>
                <a:gd name="T49" fmla="*/ 49 h 759"/>
                <a:gd name="T50" fmla="*/ 17 w 519"/>
                <a:gd name="T51" fmla="*/ 114 h 759"/>
                <a:gd name="T52" fmla="*/ 41 w 519"/>
                <a:gd name="T53" fmla="*/ 133 h 759"/>
                <a:gd name="T54" fmla="*/ 43 w 519"/>
                <a:gd name="T55" fmla="*/ 142 h 759"/>
                <a:gd name="T56" fmla="*/ 59 w 519"/>
                <a:gd name="T57" fmla="*/ 145 h 759"/>
                <a:gd name="T58" fmla="*/ 89 w 519"/>
                <a:gd name="T59" fmla="*/ 142 h 759"/>
                <a:gd name="T60" fmla="*/ 81 w 519"/>
                <a:gd name="T61" fmla="*/ 252 h 759"/>
                <a:gd name="T62" fmla="*/ 91 w 519"/>
                <a:gd name="T63" fmla="*/ 284 h 759"/>
                <a:gd name="T64" fmla="*/ 106 w 519"/>
                <a:gd name="T65" fmla="*/ 283 h 759"/>
                <a:gd name="T66" fmla="*/ 121 w 519"/>
                <a:gd name="T67" fmla="*/ 343 h 759"/>
                <a:gd name="T68" fmla="*/ 111 w 519"/>
                <a:gd name="T69" fmla="*/ 359 h 759"/>
                <a:gd name="T70" fmla="*/ 92 w 519"/>
                <a:gd name="T71" fmla="*/ 365 h 759"/>
                <a:gd name="T72" fmla="*/ 87 w 519"/>
                <a:gd name="T73" fmla="*/ 377 h 759"/>
                <a:gd name="T74" fmla="*/ 116 w 519"/>
                <a:gd name="T75" fmla="*/ 378 h 759"/>
                <a:gd name="T76" fmla="*/ 148 w 519"/>
                <a:gd name="T77" fmla="*/ 378 h 759"/>
                <a:gd name="T78" fmla="*/ 139 w 519"/>
                <a:gd name="T79" fmla="*/ 321 h 759"/>
                <a:gd name="T80" fmla="*/ 150 w 519"/>
                <a:gd name="T81" fmla="*/ 285 h 759"/>
                <a:gd name="T82" fmla="*/ 159 w 519"/>
                <a:gd name="T83" fmla="*/ 285 h 759"/>
                <a:gd name="T84" fmla="*/ 161 w 519"/>
                <a:gd name="T85" fmla="*/ 346 h 759"/>
                <a:gd name="T86" fmla="*/ 166 w 519"/>
                <a:gd name="T87" fmla="*/ 378 h 759"/>
                <a:gd name="T88" fmla="*/ 202 w 519"/>
                <a:gd name="T89" fmla="*/ 379 h 759"/>
                <a:gd name="T90" fmla="*/ 225 w 519"/>
                <a:gd name="T91" fmla="*/ 373 h 759"/>
                <a:gd name="T92" fmla="*/ 213 w 519"/>
                <a:gd name="T93" fmla="*/ 364 h 759"/>
                <a:gd name="T94" fmla="*/ 194 w 519"/>
                <a:gd name="T95" fmla="*/ 357 h 759"/>
                <a:gd name="T96" fmla="*/ 188 w 519"/>
                <a:gd name="T97" fmla="*/ 323 h 759"/>
                <a:gd name="T98" fmla="*/ 203 w 519"/>
                <a:gd name="T99" fmla="*/ 284 h 759"/>
                <a:gd name="T100" fmla="*/ 220 w 519"/>
                <a:gd name="T101" fmla="*/ 283 h 759"/>
                <a:gd name="T102" fmla="*/ 216 w 519"/>
                <a:gd name="T103" fmla="*/ 256 h 759"/>
                <a:gd name="T104" fmla="*/ 190 w 519"/>
                <a:gd name="T105" fmla="*/ 167 h 759"/>
                <a:gd name="T106" fmla="*/ 192 w 519"/>
                <a:gd name="T107" fmla="*/ 142 h 759"/>
                <a:gd name="T108" fmla="*/ 223 w 519"/>
                <a:gd name="T109" fmla="*/ 145 h 759"/>
                <a:gd name="T110" fmla="*/ 230 w 519"/>
                <a:gd name="T111" fmla="*/ 140 h 7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759"/>
                <a:gd name="T170" fmla="*/ 519 w 519"/>
                <a:gd name="T171" fmla="*/ 759 h 75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759">
                  <a:moveTo>
                    <a:pt x="460" y="265"/>
                  </a:moveTo>
                  <a:lnTo>
                    <a:pt x="474" y="263"/>
                  </a:lnTo>
                  <a:lnTo>
                    <a:pt x="487" y="256"/>
                  </a:lnTo>
                  <a:lnTo>
                    <a:pt x="497" y="239"/>
                  </a:lnTo>
                  <a:lnTo>
                    <a:pt x="503" y="208"/>
                  </a:lnTo>
                  <a:lnTo>
                    <a:pt x="504" y="163"/>
                  </a:lnTo>
                  <a:lnTo>
                    <a:pt x="501" y="133"/>
                  </a:lnTo>
                  <a:lnTo>
                    <a:pt x="497" y="116"/>
                  </a:lnTo>
                  <a:lnTo>
                    <a:pt x="494" y="106"/>
                  </a:lnTo>
                  <a:lnTo>
                    <a:pt x="498" y="100"/>
                  </a:lnTo>
                  <a:lnTo>
                    <a:pt x="504" y="92"/>
                  </a:lnTo>
                  <a:lnTo>
                    <a:pt x="510" y="85"/>
                  </a:lnTo>
                  <a:lnTo>
                    <a:pt x="516" y="76"/>
                  </a:lnTo>
                  <a:lnTo>
                    <a:pt x="519" y="68"/>
                  </a:lnTo>
                  <a:lnTo>
                    <a:pt x="519" y="59"/>
                  </a:lnTo>
                  <a:lnTo>
                    <a:pt x="515" y="50"/>
                  </a:lnTo>
                  <a:lnTo>
                    <a:pt x="506" y="41"/>
                  </a:lnTo>
                  <a:lnTo>
                    <a:pt x="494" y="34"/>
                  </a:lnTo>
                  <a:lnTo>
                    <a:pt x="485" y="30"/>
                  </a:lnTo>
                  <a:lnTo>
                    <a:pt x="475" y="27"/>
                  </a:lnTo>
                  <a:lnTo>
                    <a:pt x="468" y="27"/>
                  </a:lnTo>
                  <a:lnTo>
                    <a:pt x="462" y="30"/>
                  </a:lnTo>
                  <a:lnTo>
                    <a:pt x="458" y="33"/>
                  </a:lnTo>
                  <a:lnTo>
                    <a:pt x="455" y="38"/>
                  </a:lnTo>
                  <a:lnTo>
                    <a:pt x="455" y="44"/>
                  </a:lnTo>
                  <a:lnTo>
                    <a:pt x="455" y="56"/>
                  </a:lnTo>
                  <a:lnTo>
                    <a:pt x="455" y="68"/>
                  </a:lnTo>
                  <a:lnTo>
                    <a:pt x="453" y="81"/>
                  </a:lnTo>
                  <a:lnTo>
                    <a:pt x="455" y="94"/>
                  </a:lnTo>
                  <a:lnTo>
                    <a:pt x="458" y="101"/>
                  </a:lnTo>
                  <a:lnTo>
                    <a:pt x="459" y="111"/>
                  </a:lnTo>
                  <a:lnTo>
                    <a:pt x="458" y="123"/>
                  </a:lnTo>
                  <a:lnTo>
                    <a:pt x="453" y="142"/>
                  </a:lnTo>
                  <a:lnTo>
                    <a:pt x="449" y="158"/>
                  </a:lnTo>
                  <a:lnTo>
                    <a:pt x="446" y="179"/>
                  </a:lnTo>
                  <a:lnTo>
                    <a:pt x="444" y="196"/>
                  </a:lnTo>
                  <a:lnTo>
                    <a:pt x="446" y="211"/>
                  </a:lnTo>
                  <a:lnTo>
                    <a:pt x="441" y="206"/>
                  </a:lnTo>
                  <a:lnTo>
                    <a:pt x="433" y="205"/>
                  </a:lnTo>
                  <a:lnTo>
                    <a:pt x="422" y="204"/>
                  </a:lnTo>
                  <a:lnTo>
                    <a:pt x="408" y="202"/>
                  </a:lnTo>
                  <a:lnTo>
                    <a:pt x="393" y="202"/>
                  </a:lnTo>
                  <a:lnTo>
                    <a:pt x="379" y="204"/>
                  </a:lnTo>
                  <a:lnTo>
                    <a:pt x="365" y="205"/>
                  </a:lnTo>
                  <a:lnTo>
                    <a:pt x="352" y="208"/>
                  </a:lnTo>
                  <a:lnTo>
                    <a:pt x="364" y="180"/>
                  </a:lnTo>
                  <a:lnTo>
                    <a:pt x="370" y="142"/>
                  </a:lnTo>
                  <a:lnTo>
                    <a:pt x="365" y="101"/>
                  </a:lnTo>
                  <a:lnTo>
                    <a:pt x="345" y="62"/>
                  </a:lnTo>
                  <a:lnTo>
                    <a:pt x="330" y="44"/>
                  </a:lnTo>
                  <a:lnTo>
                    <a:pt x="317" y="30"/>
                  </a:lnTo>
                  <a:lnTo>
                    <a:pt x="304" y="16"/>
                  </a:lnTo>
                  <a:lnTo>
                    <a:pt x="291" y="6"/>
                  </a:lnTo>
                  <a:lnTo>
                    <a:pt x="279" y="0"/>
                  </a:lnTo>
                  <a:lnTo>
                    <a:pt x="264" y="0"/>
                  </a:lnTo>
                  <a:lnTo>
                    <a:pt x="251" y="6"/>
                  </a:lnTo>
                  <a:lnTo>
                    <a:pt x="235" y="19"/>
                  </a:lnTo>
                  <a:lnTo>
                    <a:pt x="229" y="15"/>
                  </a:lnTo>
                  <a:lnTo>
                    <a:pt x="222" y="12"/>
                  </a:lnTo>
                  <a:lnTo>
                    <a:pt x="215" y="12"/>
                  </a:lnTo>
                  <a:lnTo>
                    <a:pt x="207" y="15"/>
                  </a:lnTo>
                  <a:lnTo>
                    <a:pt x="200" y="21"/>
                  </a:lnTo>
                  <a:lnTo>
                    <a:pt x="194" y="30"/>
                  </a:lnTo>
                  <a:lnTo>
                    <a:pt x="190" y="44"/>
                  </a:lnTo>
                  <a:lnTo>
                    <a:pt x="187" y="62"/>
                  </a:lnTo>
                  <a:lnTo>
                    <a:pt x="184" y="82"/>
                  </a:lnTo>
                  <a:lnTo>
                    <a:pt x="180" y="104"/>
                  </a:lnTo>
                  <a:lnTo>
                    <a:pt x="174" y="123"/>
                  </a:lnTo>
                  <a:lnTo>
                    <a:pt x="168" y="142"/>
                  </a:lnTo>
                  <a:lnTo>
                    <a:pt x="165" y="161"/>
                  </a:lnTo>
                  <a:lnTo>
                    <a:pt x="165" y="179"/>
                  </a:lnTo>
                  <a:lnTo>
                    <a:pt x="169" y="195"/>
                  </a:lnTo>
                  <a:lnTo>
                    <a:pt x="180" y="211"/>
                  </a:lnTo>
                  <a:lnTo>
                    <a:pt x="166" y="208"/>
                  </a:lnTo>
                  <a:lnTo>
                    <a:pt x="152" y="206"/>
                  </a:lnTo>
                  <a:lnTo>
                    <a:pt x="137" y="206"/>
                  </a:lnTo>
                  <a:lnTo>
                    <a:pt x="121" y="208"/>
                  </a:lnTo>
                  <a:lnTo>
                    <a:pt x="106" y="211"/>
                  </a:lnTo>
                  <a:lnTo>
                    <a:pt x="95" y="212"/>
                  </a:lnTo>
                  <a:lnTo>
                    <a:pt x="87" y="215"/>
                  </a:lnTo>
                  <a:lnTo>
                    <a:pt x="84" y="215"/>
                  </a:lnTo>
                  <a:lnTo>
                    <a:pt x="80" y="189"/>
                  </a:lnTo>
                  <a:lnTo>
                    <a:pt x="74" y="157"/>
                  </a:lnTo>
                  <a:lnTo>
                    <a:pt x="67" y="126"/>
                  </a:lnTo>
                  <a:lnTo>
                    <a:pt x="60" y="104"/>
                  </a:lnTo>
                  <a:lnTo>
                    <a:pt x="61" y="91"/>
                  </a:lnTo>
                  <a:lnTo>
                    <a:pt x="64" y="79"/>
                  </a:lnTo>
                  <a:lnTo>
                    <a:pt x="65" y="66"/>
                  </a:lnTo>
                  <a:lnTo>
                    <a:pt x="67" y="54"/>
                  </a:lnTo>
                  <a:lnTo>
                    <a:pt x="64" y="44"/>
                  </a:lnTo>
                  <a:lnTo>
                    <a:pt x="58" y="35"/>
                  </a:lnTo>
                  <a:lnTo>
                    <a:pt x="46" y="31"/>
                  </a:lnTo>
                  <a:lnTo>
                    <a:pt x="29" y="30"/>
                  </a:lnTo>
                  <a:lnTo>
                    <a:pt x="8" y="34"/>
                  </a:lnTo>
                  <a:lnTo>
                    <a:pt x="1" y="43"/>
                  </a:lnTo>
                  <a:lnTo>
                    <a:pt x="0" y="54"/>
                  </a:lnTo>
                  <a:lnTo>
                    <a:pt x="0" y="62"/>
                  </a:lnTo>
                  <a:lnTo>
                    <a:pt x="3" y="73"/>
                  </a:lnTo>
                  <a:lnTo>
                    <a:pt x="13" y="87"/>
                  </a:lnTo>
                  <a:lnTo>
                    <a:pt x="23" y="98"/>
                  </a:lnTo>
                  <a:lnTo>
                    <a:pt x="26" y="109"/>
                  </a:lnTo>
                  <a:lnTo>
                    <a:pt x="24" y="133"/>
                  </a:lnTo>
                  <a:lnTo>
                    <a:pt x="26" y="179"/>
                  </a:lnTo>
                  <a:lnTo>
                    <a:pt x="35" y="228"/>
                  </a:lnTo>
                  <a:lnTo>
                    <a:pt x="55" y="259"/>
                  </a:lnTo>
                  <a:lnTo>
                    <a:pt x="68" y="265"/>
                  </a:lnTo>
                  <a:lnTo>
                    <a:pt x="77" y="266"/>
                  </a:lnTo>
                  <a:lnTo>
                    <a:pt x="83" y="266"/>
                  </a:lnTo>
                  <a:lnTo>
                    <a:pt x="84" y="266"/>
                  </a:lnTo>
                  <a:lnTo>
                    <a:pt x="84" y="272"/>
                  </a:lnTo>
                  <a:lnTo>
                    <a:pt x="86" y="280"/>
                  </a:lnTo>
                  <a:lnTo>
                    <a:pt x="86" y="285"/>
                  </a:lnTo>
                  <a:lnTo>
                    <a:pt x="86" y="288"/>
                  </a:lnTo>
                  <a:lnTo>
                    <a:pt x="93" y="288"/>
                  </a:lnTo>
                  <a:lnTo>
                    <a:pt x="103" y="290"/>
                  </a:lnTo>
                  <a:lnTo>
                    <a:pt x="118" y="290"/>
                  </a:lnTo>
                  <a:lnTo>
                    <a:pt x="134" y="290"/>
                  </a:lnTo>
                  <a:lnTo>
                    <a:pt x="150" y="288"/>
                  </a:lnTo>
                  <a:lnTo>
                    <a:pt x="166" y="287"/>
                  </a:lnTo>
                  <a:lnTo>
                    <a:pt x="178" y="284"/>
                  </a:lnTo>
                  <a:lnTo>
                    <a:pt x="187" y="280"/>
                  </a:lnTo>
                  <a:lnTo>
                    <a:pt x="181" y="328"/>
                  </a:lnTo>
                  <a:lnTo>
                    <a:pt x="172" y="414"/>
                  </a:lnTo>
                  <a:lnTo>
                    <a:pt x="163" y="505"/>
                  </a:lnTo>
                  <a:lnTo>
                    <a:pt x="161" y="567"/>
                  </a:lnTo>
                  <a:lnTo>
                    <a:pt x="166" y="569"/>
                  </a:lnTo>
                  <a:lnTo>
                    <a:pt x="174" y="569"/>
                  </a:lnTo>
                  <a:lnTo>
                    <a:pt x="182" y="569"/>
                  </a:lnTo>
                  <a:lnTo>
                    <a:pt x="191" y="569"/>
                  </a:lnTo>
                  <a:lnTo>
                    <a:pt x="200" y="569"/>
                  </a:lnTo>
                  <a:lnTo>
                    <a:pt x="207" y="567"/>
                  </a:lnTo>
                  <a:lnTo>
                    <a:pt x="212" y="567"/>
                  </a:lnTo>
                  <a:lnTo>
                    <a:pt x="213" y="567"/>
                  </a:lnTo>
                  <a:lnTo>
                    <a:pt x="225" y="603"/>
                  </a:lnTo>
                  <a:lnTo>
                    <a:pt x="235" y="646"/>
                  </a:lnTo>
                  <a:lnTo>
                    <a:pt x="242" y="686"/>
                  </a:lnTo>
                  <a:lnTo>
                    <a:pt x="245" y="708"/>
                  </a:lnTo>
                  <a:lnTo>
                    <a:pt x="240" y="711"/>
                  </a:lnTo>
                  <a:lnTo>
                    <a:pt x="232" y="714"/>
                  </a:lnTo>
                  <a:lnTo>
                    <a:pt x="222" y="718"/>
                  </a:lnTo>
                  <a:lnTo>
                    <a:pt x="213" y="722"/>
                  </a:lnTo>
                  <a:lnTo>
                    <a:pt x="203" y="725"/>
                  </a:lnTo>
                  <a:lnTo>
                    <a:pt x="193" y="728"/>
                  </a:lnTo>
                  <a:lnTo>
                    <a:pt x="185" y="731"/>
                  </a:lnTo>
                  <a:lnTo>
                    <a:pt x="180" y="733"/>
                  </a:lnTo>
                  <a:lnTo>
                    <a:pt x="172" y="737"/>
                  </a:lnTo>
                  <a:lnTo>
                    <a:pt x="171" y="746"/>
                  </a:lnTo>
                  <a:lnTo>
                    <a:pt x="175" y="755"/>
                  </a:lnTo>
                  <a:lnTo>
                    <a:pt x="187" y="759"/>
                  </a:lnTo>
                  <a:lnTo>
                    <a:pt x="199" y="759"/>
                  </a:lnTo>
                  <a:lnTo>
                    <a:pt x="215" y="759"/>
                  </a:lnTo>
                  <a:lnTo>
                    <a:pt x="232" y="757"/>
                  </a:lnTo>
                  <a:lnTo>
                    <a:pt x="253" y="757"/>
                  </a:lnTo>
                  <a:lnTo>
                    <a:pt x="270" y="757"/>
                  </a:lnTo>
                  <a:lnTo>
                    <a:pt x="286" y="756"/>
                  </a:lnTo>
                  <a:lnTo>
                    <a:pt x="297" y="756"/>
                  </a:lnTo>
                  <a:lnTo>
                    <a:pt x="301" y="756"/>
                  </a:lnTo>
                  <a:lnTo>
                    <a:pt x="297" y="727"/>
                  </a:lnTo>
                  <a:lnTo>
                    <a:pt x="288" y="690"/>
                  </a:lnTo>
                  <a:lnTo>
                    <a:pt x="279" y="642"/>
                  </a:lnTo>
                  <a:lnTo>
                    <a:pt x="272" y="573"/>
                  </a:lnTo>
                  <a:lnTo>
                    <a:pt x="283" y="572"/>
                  </a:lnTo>
                  <a:lnTo>
                    <a:pt x="292" y="572"/>
                  </a:lnTo>
                  <a:lnTo>
                    <a:pt x="301" y="570"/>
                  </a:lnTo>
                  <a:lnTo>
                    <a:pt x="307" y="570"/>
                  </a:lnTo>
                  <a:lnTo>
                    <a:pt x="313" y="570"/>
                  </a:lnTo>
                  <a:lnTo>
                    <a:pt x="316" y="570"/>
                  </a:lnTo>
                  <a:lnTo>
                    <a:pt x="319" y="570"/>
                  </a:lnTo>
                  <a:lnTo>
                    <a:pt x="329" y="578"/>
                  </a:lnTo>
                  <a:lnTo>
                    <a:pt x="326" y="645"/>
                  </a:lnTo>
                  <a:lnTo>
                    <a:pt x="323" y="693"/>
                  </a:lnTo>
                  <a:lnTo>
                    <a:pt x="320" y="727"/>
                  </a:lnTo>
                  <a:lnTo>
                    <a:pt x="319" y="756"/>
                  </a:lnTo>
                  <a:lnTo>
                    <a:pt x="323" y="756"/>
                  </a:lnTo>
                  <a:lnTo>
                    <a:pt x="333" y="756"/>
                  </a:lnTo>
                  <a:lnTo>
                    <a:pt x="349" y="757"/>
                  </a:lnTo>
                  <a:lnTo>
                    <a:pt x="367" y="757"/>
                  </a:lnTo>
                  <a:lnTo>
                    <a:pt x="387" y="757"/>
                  </a:lnTo>
                  <a:lnTo>
                    <a:pt x="405" y="759"/>
                  </a:lnTo>
                  <a:lnTo>
                    <a:pt x="421" y="759"/>
                  </a:lnTo>
                  <a:lnTo>
                    <a:pt x="433" y="759"/>
                  </a:lnTo>
                  <a:lnTo>
                    <a:pt x="444" y="755"/>
                  </a:lnTo>
                  <a:lnTo>
                    <a:pt x="450" y="746"/>
                  </a:lnTo>
                  <a:lnTo>
                    <a:pt x="447" y="737"/>
                  </a:lnTo>
                  <a:lnTo>
                    <a:pt x="440" y="733"/>
                  </a:lnTo>
                  <a:lnTo>
                    <a:pt x="434" y="731"/>
                  </a:lnTo>
                  <a:lnTo>
                    <a:pt x="427" y="728"/>
                  </a:lnTo>
                  <a:lnTo>
                    <a:pt x="418" y="725"/>
                  </a:lnTo>
                  <a:lnTo>
                    <a:pt x="408" y="722"/>
                  </a:lnTo>
                  <a:lnTo>
                    <a:pt x="398" y="718"/>
                  </a:lnTo>
                  <a:lnTo>
                    <a:pt x="389" y="714"/>
                  </a:lnTo>
                  <a:lnTo>
                    <a:pt x="380" y="711"/>
                  </a:lnTo>
                  <a:lnTo>
                    <a:pt x="374" y="708"/>
                  </a:lnTo>
                  <a:lnTo>
                    <a:pt x="374" y="686"/>
                  </a:lnTo>
                  <a:lnTo>
                    <a:pt x="376" y="646"/>
                  </a:lnTo>
                  <a:lnTo>
                    <a:pt x="379" y="603"/>
                  </a:lnTo>
                  <a:lnTo>
                    <a:pt x="387" y="567"/>
                  </a:lnTo>
                  <a:lnTo>
                    <a:pt x="396" y="569"/>
                  </a:lnTo>
                  <a:lnTo>
                    <a:pt x="406" y="569"/>
                  </a:lnTo>
                  <a:lnTo>
                    <a:pt x="417" y="569"/>
                  </a:lnTo>
                  <a:lnTo>
                    <a:pt x="425" y="569"/>
                  </a:lnTo>
                  <a:lnTo>
                    <a:pt x="434" y="569"/>
                  </a:lnTo>
                  <a:lnTo>
                    <a:pt x="441" y="567"/>
                  </a:lnTo>
                  <a:lnTo>
                    <a:pt x="446" y="567"/>
                  </a:lnTo>
                  <a:lnTo>
                    <a:pt x="447" y="567"/>
                  </a:lnTo>
                  <a:lnTo>
                    <a:pt x="441" y="547"/>
                  </a:lnTo>
                  <a:lnTo>
                    <a:pt x="433" y="513"/>
                  </a:lnTo>
                  <a:lnTo>
                    <a:pt x="421" y="471"/>
                  </a:lnTo>
                  <a:lnTo>
                    <a:pt x="408" y="424"/>
                  </a:lnTo>
                  <a:lnTo>
                    <a:pt x="395" y="377"/>
                  </a:lnTo>
                  <a:lnTo>
                    <a:pt x="381" y="335"/>
                  </a:lnTo>
                  <a:lnTo>
                    <a:pt x="371" y="301"/>
                  </a:lnTo>
                  <a:lnTo>
                    <a:pt x="361" y="280"/>
                  </a:lnTo>
                  <a:lnTo>
                    <a:pt x="371" y="282"/>
                  </a:lnTo>
                  <a:lnTo>
                    <a:pt x="384" y="285"/>
                  </a:lnTo>
                  <a:lnTo>
                    <a:pt x="400" y="287"/>
                  </a:lnTo>
                  <a:lnTo>
                    <a:pt x="418" y="290"/>
                  </a:lnTo>
                  <a:lnTo>
                    <a:pt x="434" y="291"/>
                  </a:lnTo>
                  <a:lnTo>
                    <a:pt x="447" y="291"/>
                  </a:lnTo>
                  <a:lnTo>
                    <a:pt x="458" y="293"/>
                  </a:lnTo>
                  <a:lnTo>
                    <a:pt x="460" y="293"/>
                  </a:lnTo>
                  <a:lnTo>
                    <a:pt x="460" y="288"/>
                  </a:lnTo>
                  <a:lnTo>
                    <a:pt x="460" y="281"/>
                  </a:lnTo>
                  <a:lnTo>
                    <a:pt x="460" y="271"/>
                  </a:lnTo>
                  <a:lnTo>
                    <a:pt x="460"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grpSp>
      <p:sp>
        <p:nvSpPr>
          <p:cNvPr id="33" name="Text Box 30"/>
          <p:cNvSpPr txBox="1">
            <a:spLocks noChangeArrowheads="1"/>
          </p:cNvSpPr>
          <p:nvPr/>
        </p:nvSpPr>
        <p:spPr bwMode="auto">
          <a:xfrm>
            <a:off x="4114800" y="5562600"/>
            <a:ext cx="2514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Radioactive Elements</a:t>
            </a:r>
          </a:p>
        </p:txBody>
      </p:sp>
      <p:sp>
        <p:nvSpPr>
          <p:cNvPr id="34" name="Text Box 60"/>
          <p:cNvSpPr txBox="1">
            <a:spLocks noChangeArrowheads="1"/>
          </p:cNvSpPr>
          <p:nvPr/>
        </p:nvSpPr>
        <p:spPr bwMode="auto">
          <a:xfrm>
            <a:off x="7620000" y="3886200"/>
            <a:ext cx="990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Plants</a:t>
            </a:r>
          </a:p>
        </p:txBody>
      </p:sp>
      <p:sp>
        <p:nvSpPr>
          <p:cNvPr id="35" name="Text Box 61"/>
          <p:cNvSpPr txBox="1">
            <a:spLocks noChangeArrowheads="1"/>
          </p:cNvSpPr>
          <p:nvPr/>
        </p:nvSpPr>
        <p:spPr bwMode="auto">
          <a:xfrm>
            <a:off x="4932040" y="3733800"/>
            <a:ext cx="10668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a:solidFill>
                  <a:schemeClr val="bg1"/>
                </a:solidFill>
              </a:rPr>
              <a:t>Bodies</a:t>
            </a:r>
            <a:endParaRPr lang="en-US">
              <a:solidFill>
                <a:schemeClr val="bg1"/>
              </a:solidFill>
            </a:endParaRPr>
          </a:p>
        </p:txBody>
      </p:sp>
    </p:spTree>
    <p:extLst>
      <p:ext uri="{BB962C8B-B14F-4D97-AF65-F5344CB8AC3E}">
        <p14:creationId xmlns:p14="http://schemas.microsoft.com/office/powerpoint/2010/main" val="2012009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Stability in the nucleus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335650"/>
            <a:ext cx="3854998" cy="55376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1335651"/>
            <a:ext cx="3848518" cy="5528356"/>
          </a:xfrm>
          <a:prstGeom prst="rect">
            <a:avLst/>
          </a:prstGeom>
        </p:spPr>
      </p:pic>
    </p:spTree>
    <p:extLst>
      <p:ext uri="{BB962C8B-B14F-4D97-AF65-F5344CB8AC3E}">
        <p14:creationId xmlns:p14="http://schemas.microsoft.com/office/powerpoint/2010/main" val="25900044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Binding Energy</a:t>
            </a:r>
          </a:p>
        </p:txBody>
      </p:sp>
      <p:pic>
        <p:nvPicPr>
          <p:cNvPr id="82946" name="Picture 2" descr="http://staff.orecity.k12.or.us/les.sitton/Nuclear/313_files/nfg00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688" y="1264542"/>
            <a:ext cx="4574623" cy="1944216"/>
          </a:xfrm>
          <a:prstGeom prst="rect">
            <a:avLst/>
          </a:prstGeom>
          <a:noFill/>
          <a:extLst>
            <a:ext uri="{909E8E84-426E-40DD-AFC4-6F175D3DCCD1}">
              <a14:hiddenFill xmlns:a14="http://schemas.microsoft.com/office/drawing/2010/main">
                <a:solidFill>
                  <a:srgbClr val="FFFFFF"/>
                </a:solidFill>
              </a14:hiddenFill>
            </a:ext>
          </a:extLst>
        </p:spPr>
      </p:pic>
      <p:pic>
        <p:nvPicPr>
          <p:cNvPr id="82948" name="Picture 4" descr="http://staff.orecity.k12.or.us/les.sitton/Nuclear/313_files/nfg00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284984"/>
            <a:ext cx="4598322" cy="2141890"/>
          </a:xfrm>
          <a:prstGeom prst="rect">
            <a:avLst/>
          </a:prstGeom>
          <a:noFill/>
          <a:extLst>
            <a:ext uri="{909E8E84-426E-40DD-AFC4-6F175D3DCCD1}">
              <a14:hiddenFill xmlns:a14="http://schemas.microsoft.com/office/drawing/2010/main">
                <a:solidFill>
                  <a:srgbClr val="FFFFFF"/>
                </a:solidFill>
              </a14:hiddenFill>
            </a:ext>
          </a:extLst>
        </p:spPr>
      </p:pic>
      <p:pic>
        <p:nvPicPr>
          <p:cNvPr id="82950" name="Picture 6" descr="http://montessorimuddle.org/wp-content/uploads/2011/09/binding-energ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 y="3243038"/>
            <a:ext cx="4457700" cy="2562226"/>
          </a:xfrm>
          <a:prstGeom prst="rect">
            <a:avLst/>
          </a:prstGeom>
          <a:solidFill>
            <a:srgbClr val="FBB885"/>
          </a:solidFill>
        </p:spPr>
      </p:pic>
      <p:sp>
        <p:nvSpPr>
          <p:cNvPr id="3" name="TextBox 2"/>
          <p:cNvSpPr txBox="1"/>
          <p:nvPr/>
        </p:nvSpPr>
        <p:spPr>
          <a:xfrm>
            <a:off x="5220072" y="5661248"/>
            <a:ext cx="3024336" cy="923330"/>
          </a:xfrm>
          <a:prstGeom prst="rect">
            <a:avLst/>
          </a:prstGeom>
          <a:solidFill>
            <a:srgbClr val="FBB885"/>
          </a:solidFill>
        </p:spPr>
        <p:txBody>
          <a:bodyPr wrap="square" rtlCol="0">
            <a:spAutoFit/>
          </a:bodyPr>
          <a:lstStyle/>
          <a:p>
            <a:r>
              <a:rPr lang="en-AU" sz="5400" b="1" dirty="0">
                <a:solidFill>
                  <a:srgbClr val="002060"/>
                </a:solidFill>
              </a:rPr>
              <a:t>E = m c</a:t>
            </a:r>
            <a:r>
              <a:rPr lang="en-AU" sz="5400" b="1" baseline="30000" dirty="0">
                <a:solidFill>
                  <a:srgbClr val="002060"/>
                </a:solidFill>
              </a:rPr>
              <a:t>2</a:t>
            </a:r>
          </a:p>
        </p:txBody>
      </p:sp>
    </p:spTree>
    <p:extLst>
      <p:ext uri="{BB962C8B-B14F-4D97-AF65-F5344CB8AC3E}">
        <p14:creationId xmlns:p14="http://schemas.microsoft.com/office/powerpoint/2010/main" val="565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latin typeface="Arial" pitchFamily="34" charset="0"/>
                <a:cs typeface="Arial" pitchFamily="34" charset="0"/>
              </a:rPr>
              <a:t>Electron Volts</a:t>
            </a:r>
            <a:endParaRPr lang="en-AU" dirty="0">
              <a:solidFill>
                <a:srgbClr val="002060"/>
              </a:solidFill>
            </a:endParaRP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			</a:t>
            </a:r>
          </a:p>
          <a:p>
            <a:pPr>
              <a:buNone/>
            </a:pPr>
            <a:r>
              <a:rPr lang="en-AU" sz="3200" dirty="0">
                <a:solidFill>
                  <a:srgbClr val="002060"/>
                </a:solidFill>
                <a:latin typeface="Arial" pitchFamily="34" charset="0"/>
                <a:cs typeface="Arial" pitchFamily="34" charset="0"/>
              </a:rPr>
              <a:t>			1 </a:t>
            </a:r>
            <a:r>
              <a:rPr lang="en-AU" sz="3200" dirty="0" err="1">
                <a:solidFill>
                  <a:srgbClr val="002060"/>
                </a:solidFill>
                <a:latin typeface="Arial" pitchFamily="34" charset="0"/>
                <a:cs typeface="Arial" pitchFamily="34" charset="0"/>
              </a:rPr>
              <a:t>eV</a:t>
            </a:r>
            <a:r>
              <a:rPr lang="en-AU" sz="3200" dirty="0">
                <a:solidFill>
                  <a:srgbClr val="002060"/>
                </a:solidFill>
                <a:latin typeface="Arial" pitchFamily="34" charset="0"/>
                <a:cs typeface="Arial" pitchFamily="34" charset="0"/>
              </a:rPr>
              <a:t> = 1.6 </a:t>
            </a:r>
            <a:r>
              <a:rPr lang="en-AU" sz="3200" dirty="0">
                <a:solidFill>
                  <a:srgbClr val="002060"/>
                </a:solidFill>
                <a:latin typeface="Arial" pitchFamily="34" charset="0"/>
                <a:cs typeface="Arial" pitchFamily="34" charset="0"/>
                <a:sym typeface="Symbol"/>
              </a:rPr>
              <a:t> 10</a:t>
            </a:r>
            <a:r>
              <a:rPr lang="en-AU" sz="3200" baseline="30000" dirty="0">
                <a:solidFill>
                  <a:srgbClr val="002060"/>
                </a:solidFill>
                <a:latin typeface="Arial" pitchFamily="34" charset="0"/>
                <a:cs typeface="Arial" pitchFamily="34" charset="0"/>
                <a:sym typeface="Symbol"/>
              </a:rPr>
              <a:t>-19</a:t>
            </a:r>
            <a:r>
              <a:rPr lang="en-AU" sz="3200" dirty="0">
                <a:solidFill>
                  <a:srgbClr val="002060"/>
                </a:solidFill>
                <a:latin typeface="Arial" pitchFamily="34" charset="0"/>
                <a:cs typeface="Arial" pitchFamily="34" charset="0"/>
              </a:rPr>
              <a:t> J of energy</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Electron volt is used, as Joules seems inappropriate due to the energy being so small.</a:t>
            </a:r>
          </a:p>
          <a:p>
            <a:pPr>
              <a:buNone/>
            </a:pPr>
            <a:r>
              <a:rPr lang="en-AU" u="sng" dirty="0">
                <a:solidFill>
                  <a:srgbClr val="002060"/>
                </a:solidFill>
                <a:latin typeface="Arial" pitchFamily="34" charset="0"/>
                <a:cs typeface="Arial" pitchFamily="34" charset="0"/>
              </a:rPr>
              <a:t>Example 4.1a:</a:t>
            </a:r>
          </a:p>
          <a:p>
            <a:pPr>
              <a:buNone/>
            </a:pPr>
            <a:r>
              <a:rPr lang="en-AU" dirty="0">
                <a:solidFill>
                  <a:srgbClr val="002060"/>
                </a:solidFill>
                <a:latin typeface="Arial" pitchFamily="34" charset="0"/>
                <a:cs typeface="Arial" pitchFamily="34" charset="0"/>
              </a:rPr>
              <a:t>Thorium-90 emits alpha particles with a maximum energy of 4.05 </a:t>
            </a:r>
            <a:r>
              <a:rPr lang="en-AU" dirty="0" err="1">
                <a:solidFill>
                  <a:srgbClr val="002060"/>
                </a:solidFill>
                <a:latin typeface="Arial" pitchFamily="34" charset="0"/>
                <a:cs typeface="Arial" pitchFamily="34" charset="0"/>
              </a:rPr>
              <a:t>MeV</a:t>
            </a:r>
            <a:r>
              <a:rPr lang="en-AU" dirty="0">
                <a:solidFill>
                  <a:srgbClr val="002060"/>
                </a:solidFill>
                <a:latin typeface="Arial" pitchFamily="34" charset="0"/>
                <a:cs typeface="Arial" pitchFamily="34" charset="0"/>
              </a:rPr>
              <a:t>. Calculate the energy of the alpha particle in Joules.</a:t>
            </a:r>
          </a:p>
          <a:p>
            <a:pPr>
              <a:buNone/>
            </a:pPr>
            <a:r>
              <a:rPr lang="en-AU" dirty="0">
                <a:solidFill>
                  <a:srgbClr val="002060"/>
                </a:solidFill>
                <a:latin typeface="Arial" pitchFamily="34" charset="0"/>
                <a:cs typeface="Arial" pitchFamily="34" charset="0"/>
              </a:rPr>
              <a:t>	Solution</a:t>
            </a:r>
          </a:p>
          <a:p>
            <a:pPr>
              <a:buNone/>
            </a:pPr>
            <a:r>
              <a:rPr lang="en-AU" dirty="0">
                <a:solidFill>
                  <a:srgbClr val="002060"/>
                </a:solidFill>
                <a:latin typeface="Arial" pitchFamily="34" charset="0"/>
                <a:cs typeface="Arial" pitchFamily="34" charset="0"/>
              </a:rPr>
              <a:t>			</a:t>
            </a:r>
          </a:p>
        </p:txBody>
      </p:sp>
    </p:spTree>
    <p:extLst>
      <p:ext uri="{BB962C8B-B14F-4D97-AF65-F5344CB8AC3E}">
        <p14:creationId xmlns:p14="http://schemas.microsoft.com/office/powerpoint/2010/main" val="6653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Nuclear Fission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Nuclear fission occurs when an atomic nucleus splits into 2 or more particles.</a:t>
            </a:r>
          </a:p>
          <a:p>
            <a:pPr>
              <a:buNone/>
            </a:pPr>
            <a:r>
              <a:rPr lang="en-AU" dirty="0" err="1">
                <a:solidFill>
                  <a:srgbClr val="002060"/>
                </a:solidFill>
                <a:latin typeface="Arial" pitchFamily="34" charset="0"/>
                <a:cs typeface="Arial" pitchFamily="34" charset="0"/>
              </a:rPr>
              <a:t>Fissiles</a:t>
            </a:r>
            <a:r>
              <a:rPr lang="en-AU" dirty="0">
                <a:solidFill>
                  <a:srgbClr val="002060"/>
                </a:solidFill>
                <a:latin typeface="Arial" pitchFamily="34" charset="0"/>
                <a:cs typeface="Arial" pitchFamily="34" charset="0"/>
              </a:rPr>
              <a:t> are nuclides capable of undergoing nuclear fission after absorbing a neutron.</a:t>
            </a:r>
          </a:p>
          <a:p>
            <a:pPr>
              <a:buNone/>
            </a:pPr>
            <a:r>
              <a:rPr lang="en-AU" dirty="0">
                <a:solidFill>
                  <a:srgbClr val="002060"/>
                </a:solidFill>
                <a:latin typeface="Arial" pitchFamily="34" charset="0"/>
                <a:cs typeface="Arial" pitchFamily="34" charset="0"/>
              </a:rPr>
              <a:t>Nuclear fission (aka </a:t>
            </a:r>
            <a:r>
              <a:rPr lang="en-AU" dirty="0" err="1">
                <a:solidFill>
                  <a:srgbClr val="002060"/>
                </a:solidFill>
                <a:latin typeface="Arial" pitchFamily="34" charset="0"/>
                <a:cs typeface="Arial" pitchFamily="34" charset="0"/>
              </a:rPr>
              <a:t>Ferni's</a:t>
            </a:r>
            <a:r>
              <a:rPr lang="en-AU" dirty="0">
                <a:solidFill>
                  <a:srgbClr val="002060"/>
                </a:solidFill>
                <a:latin typeface="Arial" pitchFamily="34" charset="0"/>
                <a:cs typeface="Arial" pitchFamily="34" charset="0"/>
              </a:rPr>
              <a:t> reaction) is where a neutron bombards an atom resulting in the splitting of that atom.</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4" name="Picture 3"/>
          <p:cNvPicPr>
            <a:picLocks noChangeAspect="1"/>
          </p:cNvPicPr>
          <p:nvPr/>
        </p:nvPicPr>
        <p:blipFill>
          <a:blip r:embed="rId4"/>
          <a:srcRect/>
          <a:stretch>
            <a:fillRect/>
          </a:stretch>
        </p:blipFill>
        <p:spPr bwMode="auto">
          <a:xfrm>
            <a:off x="1357290" y="3334442"/>
            <a:ext cx="5929354" cy="3380706"/>
          </a:xfrm>
          <a:prstGeom prst="rect">
            <a:avLst/>
          </a:prstGeom>
          <a:noFill/>
          <a:ln w="9525">
            <a:noFill/>
            <a:miter lim="800000"/>
            <a:headEnd/>
            <a:tailEnd/>
          </a:ln>
        </p:spPr>
      </p:pic>
    </p:spTree>
    <p:extLst>
      <p:ext uri="{BB962C8B-B14F-4D97-AF65-F5344CB8AC3E}">
        <p14:creationId xmlns:p14="http://schemas.microsoft.com/office/powerpoint/2010/main" val="2176620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Nuclear Fission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Example:</a:t>
            </a:r>
          </a:p>
          <a:p>
            <a:pPr>
              <a:buNone/>
            </a:pPr>
            <a:r>
              <a:rPr lang="en-AU" spc="-1500" baseline="30000" dirty="0">
                <a:solidFill>
                  <a:srgbClr val="002060"/>
                </a:solidFill>
                <a:latin typeface="Arial" pitchFamily="34" charset="0"/>
                <a:cs typeface="Arial" pitchFamily="34" charset="0"/>
              </a:rPr>
              <a:t>		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9</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2</a:t>
            </a:r>
            <a:r>
              <a:rPr lang="en-AU" baseline="30000" dirty="0">
                <a:solidFill>
                  <a:srgbClr val="002060"/>
                </a:solidFill>
                <a:latin typeface="Arial" pitchFamily="34" charset="0"/>
                <a:cs typeface="Arial" pitchFamily="34" charset="0"/>
              </a:rPr>
              <a:t>5</a:t>
            </a:r>
            <a:r>
              <a:rPr lang="en-AU" dirty="0">
                <a:solidFill>
                  <a:srgbClr val="002060"/>
                </a:solidFill>
                <a:latin typeface="Arial" pitchFamily="34" charset="0"/>
                <a:cs typeface="Arial" pitchFamily="34" charset="0"/>
              </a:rPr>
              <a:t> U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2</a:t>
            </a:r>
            <a:r>
              <a:rPr lang="en-AU" baseline="-25000" dirty="0">
                <a:solidFill>
                  <a:srgbClr val="002060"/>
                </a:solidFill>
                <a:latin typeface="Arial" pitchFamily="34" charset="0"/>
                <a:cs typeface="Arial" pitchFamily="34" charset="0"/>
                <a:sym typeface="Symbol"/>
              </a:rPr>
              <a:t>9</a:t>
            </a:r>
            <a:r>
              <a:rPr lang="en-AU" spc="-1500" baseline="30000" dirty="0">
                <a:solidFill>
                  <a:srgbClr val="002060"/>
                </a:solidFill>
                <a:latin typeface="Arial" pitchFamily="34" charset="0"/>
                <a:cs typeface="Arial" pitchFamily="34" charset="0"/>
                <a:sym typeface="Symbol"/>
              </a:rPr>
              <a:t>3</a:t>
            </a:r>
            <a:r>
              <a:rPr lang="en-AU" baseline="-25000" dirty="0">
                <a:solidFill>
                  <a:srgbClr val="002060"/>
                </a:solidFill>
                <a:latin typeface="Arial" pitchFamily="34" charset="0"/>
                <a:cs typeface="Arial" pitchFamily="34" charset="0"/>
                <a:sym typeface="Symbol"/>
              </a:rPr>
              <a:t>2</a:t>
            </a:r>
            <a:r>
              <a:rPr lang="en-AU" spc="-1500" baseline="30000" dirty="0">
                <a:solidFill>
                  <a:srgbClr val="002060"/>
                </a:solidFill>
                <a:latin typeface="Arial" pitchFamily="34" charset="0"/>
                <a:cs typeface="Arial" pitchFamily="34" charset="0"/>
                <a:sym typeface="Symbol"/>
              </a:rPr>
              <a:t>6</a:t>
            </a:r>
            <a:r>
              <a:rPr lang="en-AU" baseline="-25000" dirty="0">
                <a:solidFill>
                  <a:srgbClr val="002060"/>
                </a:solidFill>
                <a:latin typeface="Arial" pitchFamily="34" charset="0"/>
                <a:cs typeface="Arial" pitchFamily="34" charset="0"/>
                <a:sym typeface="Symbol"/>
              </a:rPr>
              <a:t>m</a:t>
            </a:r>
            <a:r>
              <a:rPr lang="en-AU" dirty="0">
                <a:solidFill>
                  <a:srgbClr val="002060"/>
                </a:solidFill>
                <a:latin typeface="Arial" pitchFamily="34" charset="0"/>
                <a:cs typeface="Arial" pitchFamily="34" charset="0"/>
                <a:sym typeface="Symbol"/>
              </a:rPr>
              <a:t> U  </a:t>
            </a:r>
            <a:r>
              <a:rPr lang="en-AU" spc="-1500" baseline="30000" dirty="0">
                <a:solidFill>
                  <a:srgbClr val="002060"/>
                </a:solidFill>
                <a:latin typeface="Arial" pitchFamily="34" charset="0"/>
                <a:cs typeface="Arial" pitchFamily="34" charset="0"/>
                <a:sym typeface="Symbol"/>
              </a:rPr>
              <a:t>9</a:t>
            </a:r>
            <a:r>
              <a:rPr lang="en-AU" baseline="-25000" dirty="0">
                <a:solidFill>
                  <a:srgbClr val="002060"/>
                </a:solidFill>
                <a:latin typeface="Arial" pitchFamily="34" charset="0"/>
                <a:cs typeface="Arial" pitchFamily="34" charset="0"/>
                <a:sym typeface="Symbol"/>
              </a:rPr>
              <a:t>3</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Kr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5</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6</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Ba</a:t>
            </a:r>
            <a:r>
              <a:rPr lang="en-AU" dirty="0">
                <a:solidFill>
                  <a:srgbClr val="002060"/>
                </a:solidFill>
                <a:latin typeface="Arial" pitchFamily="34" charset="0"/>
                <a:cs typeface="Arial" pitchFamily="34" charset="0"/>
                <a:sym typeface="Symbol"/>
              </a:rPr>
              <a:t> + 3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r>
              <a:rPr lang="en-AU" dirty="0">
                <a:solidFill>
                  <a:srgbClr val="002060"/>
                </a:solidFill>
                <a:latin typeface="Arial" pitchFamily="34" charset="0"/>
                <a:cs typeface="Arial" pitchFamily="34" charset="0"/>
              </a:rPr>
              <a:t>Occasionally the reaction produces</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9</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2</a:t>
            </a:r>
            <a:r>
              <a:rPr lang="en-AU" baseline="30000" dirty="0">
                <a:solidFill>
                  <a:srgbClr val="002060"/>
                </a:solidFill>
                <a:latin typeface="Arial" pitchFamily="34" charset="0"/>
                <a:cs typeface="Arial" pitchFamily="34" charset="0"/>
              </a:rPr>
              <a:t>5</a:t>
            </a:r>
            <a:r>
              <a:rPr lang="en-AU" dirty="0">
                <a:solidFill>
                  <a:srgbClr val="002060"/>
                </a:solidFill>
                <a:latin typeface="Arial" pitchFamily="34" charset="0"/>
                <a:cs typeface="Arial" pitchFamily="34" charset="0"/>
              </a:rPr>
              <a:t> U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2</a:t>
            </a:r>
            <a:r>
              <a:rPr lang="en-AU" baseline="-25000" dirty="0">
                <a:solidFill>
                  <a:srgbClr val="002060"/>
                </a:solidFill>
                <a:latin typeface="Arial" pitchFamily="34" charset="0"/>
                <a:cs typeface="Arial" pitchFamily="34" charset="0"/>
                <a:sym typeface="Symbol"/>
              </a:rPr>
              <a:t>9</a:t>
            </a:r>
            <a:r>
              <a:rPr lang="en-AU" spc="-1500" baseline="30000" dirty="0">
                <a:solidFill>
                  <a:srgbClr val="002060"/>
                </a:solidFill>
                <a:latin typeface="Arial" pitchFamily="34" charset="0"/>
                <a:cs typeface="Arial" pitchFamily="34" charset="0"/>
                <a:sym typeface="Symbol"/>
              </a:rPr>
              <a:t>3</a:t>
            </a:r>
            <a:r>
              <a:rPr lang="en-AU" baseline="-25000" dirty="0">
                <a:solidFill>
                  <a:srgbClr val="002060"/>
                </a:solidFill>
                <a:latin typeface="Arial" pitchFamily="34" charset="0"/>
                <a:cs typeface="Arial" pitchFamily="34" charset="0"/>
                <a:sym typeface="Symbol"/>
              </a:rPr>
              <a:t>2</a:t>
            </a:r>
            <a:r>
              <a:rPr lang="en-AU" spc="-1500" baseline="30000" dirty="0">
                <a:solidFill>
                  <a:srgbClr val="002060"/>
                </a:solidFill>
                <a:latin typeface="Arial" pitchFamily="34" charset="0"/>
                <a:cs typeface="Arial" pitchFamily="34" charset="0"/>
                <a:sym typeface="Symbol"/>
              </a:rPr>
              <a:t>6</a:t>
            </a:r>
            <a:r>
              <a:rPr lang="en-AU" baseline="-25000" dirty="0">
                <a:solidFill>
                  <a:srgbClr val="002060"/>
                </a:solidFill>
                <a:latin typeface="Arial" pitchFamily="34" charset="0"/>
                <a:cs typeface="Arial" pitchFamily="34" charset="0"/>
                <a:sym typeface="Symbol"/>
              </a:rPr>
              <a:t>m</a:t>
            </a:r>
            <a:r>
              <a:rPr lang="en-AU" dirty="0">
                <a:solidFill>
                  <a:srgbClr val="002060"/>
                </a:solidFill>
                <a:latin typeface="Arial" pitchFamily="34" charset="0"/>
                <a:cs typeface="Arial" pitchFamily="34" charset="0"/>
                <a:sym typeface="Symbol"/>
              </a:rPr>
              <a:t> U  </a:t>
            </a:r>
            <a:r>
              <a:rPr lang="en-AU" spc="-1500" baseline="30000" dirty="0">
                <a:solidFill>
                  <a:srgbClr val="002060"/>
                </a:solidFill>
                <a:latin typeface="Arial" pitchFamily="34" charset="0"/>
                <a:cs typeface="Arial" pitchFamily="34" charset="0"/>
                <a:sym typeface="Symbol"/>
              </a:rPr>
              <a:t>9</a:t>
            </a:r>
            <a:r>
              <a:rPr lang="en-AU" baseline="-25000" dirty="0">
                <a:solidFill>
                  <a:srgbClr val="002060"/>
                </a:solidFill>
                <a:latin typeface="Arial" pitchFamily="34" charset="0"/>
                <a:cs typeface="Arial" pitchFamily="34" charset="0"/>
                <a:sym typeface="Symbol"/>
              </a:rPr>
              <a:t>3</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7</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Rb</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5</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5</a:t>
            </a:r>
            <a:r>
              <a:rPr lang="en-AU" baseline="30000" dirty="0">
                <a:solidFill>
                  <a:srgbClr val="002060"/>
                </a:solidFill>
                <a:latin typeface="Arial" pitchFamily="34" charset="0"/>
                <a:cs typeface="Arial" pitchFamily="34" charset="0"/>
                <a:sym typeface="Symbol"/>
              </a:rPr>
              <a:t>3</a:t>
            </a:r>
            <a:r>
              <a:rPr lang="en-AU" dirty="0">
                <a:solidFill>
                  <a:srgbClr val="002060"/>
                </a:solidFill>
                <a:latin typeface="Arial" pitchFamily="34" charset="0"/>
                <a:cs typeface="Arial" pitchFamily="34" charset="0"/>
                <a:sym typeface="Symbol"/>
              </a:rPr>
              <a:t> Cs + 3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The energy from fission is </a:t>
            </a:r>
            <a:r>
              <a:rPr lang="en-AU" u="sng" dirty="0">
                <a:solidFill>
                  <a:srgbClr val="002060"/>
                </a:solidFill>
                <a:latin typeface="Arial" pitchFamily="34" charset="0"/>
                <a:cs typeface="Arial" pitchFamily="34" charset="0"/>
              </a:rPr>
              <a:t>Kinetic Energy</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sym typeface="Symbol"/>
              </a:rPr>
              <a:t> </a:t>
            </a:r>
            <a:r>
              <a:rPr lang="en-AU" baseline="-25000" dirty="0">
                <a:solidFill>
                  <a:srgbClr val="002060"/>
                </a:solidFill>
                <a:latin typeface="Arial" pitchFamily="34" charset="0"/>
                <a:cs typeface="Arial" pitchFamily="34" charset="0"/>
                <a:sym typeface="Symbol"/>
              </a:rPr>
              <a:t> </a:t>
            </a:r>
            <a:endParaRPr lang="en-AU" dirty="0">
              <a:solidFill>
                <a:srgbClr val="002060"/>
              </a:solidFill>
              <a:latin typeface="Arial" pitchFamily="34" charset="0"/>
              <a:cs typeface="Arial" pitchFamily="34" charset="0"/>
            </a:endParaRPr>
          </a:p>
        </p:txBody>
      </p:sp>
      <p:sp>
        <p:nvSpPr>
          <p:cNvPr id="4" name="TextBox 3"/>
          <p:cNvSpPr txBox="1"/>
          <p:nvPr/>
        </p:nvSpPr>
        <p:spPr>
          <a:xfrm>
            <a:off x="4500562" y="2143116"/>
            <a:ext cx="4000528" cy="1200329"/>
          </a:xfrm>
          <a:prstGeom prst="rect">
            <a:avLst/>
          </a:prstGeom>
          <a:noFill/>
          <a:ln w="25400">
            <a:solidFill>
              <a:schemeClr val="accent1">
                <a:shade val="95000"/>
                <a:satMod val="105000"/>
              </a:schemeClr>
            </a:solidFill>
          </a:ln>
        </p:spPr>
        <p:txBody>
          <a:bodyPr wrap="square" rtlCol="0">
            <a:spAutoFit/>
          </a:bodyPr>
          <a:lstStyle/>
          <a:p>
            <a:r>
              <a:rPr lang="en-AU" sz="2400" dirty="0">
                <a:solidFill>
                  <a:srgbClr val="002060"/>
                </a:solidFill>
                <a:latin typeface="Arial" pitchFamily="34" charset="0"/>
                <a:cs typeface="Arial" pitchFamily="34" charset="0"/>
              </a:rPr>
              <a:t>energy is also released and in nuclear reactors it is the energy that is collected.</a:t>
            </a:r>
          </a:p>
        </p:txBody>
      </p:sp>
      <p:sp>
        <p:nvSpPr>
          <p:cNvPr id="5" name="TextBox 4"/>
          <p:cNvSpPr txBox="1"/>
          <p:nvPr/>
        </p:nvSpPr>
        <p:spPr>
          <a:xfrm>
            <a:off x="642910" y="2143116"/>
            <a:ext cx="3714776" cy="1200329"/>
          </a:xfrm>
          <a:prstGeom prst="rect">
            <a:avLst/>
          </a:prstGeom>
          <a:noFill/>
          <a:ln w="25400">
            <a:solidFill>
              <a:schemeClr val="accent1">
                <a:shade val="95000"/>
                <a:satMod val="105000"/>
              </a:schemeClr>
            </a:solidFill>
          </a:ln>
        </p:spPr>
        <p:txBody>
          <a:bodyPr wrap="square" rtlCol="0">
            <a:spAutoFit/>
          </a:bodyPr>
          <a:lstStyle/>
          <a:p>
            <a:r>
              <a:rPr lang="en-AU" sz="2400" dirty="0">
                <a:solidFill>
                  <a:srgbClr val="002060"/>
                </a:solidFill>
                <a:latin typeface="Arial" pitchFamily="34" charset="0"/>
                <a:cs typeface="Arial" pitchFamily="34" charset="0"/>
              </a:rPr>
              <a:t>m - </a:t>
            </a:r>
            <a:r>
              <a:rPr lang="en-AU" sz="2400" dirty="0" err="1">
                <a:solidFill>
                  <a:srgbClr val="002060"/>
                </a:solidFill>
                <a:latin typeface="Arial" pitchFamily="34" charset="0"/>
                <a:cs typeface="Arial" pitchFamily="34" charset="0"/>
              </a:rPr>
              <a:t>metastable</a:t>
            </a:r>
            <a:r>
              <a:rPr lang="en-AU" sz="2400" dirty="0">
                <a:solidFill>
                  <a:srgbClr val="002060"/>
                </a:solidFill>
                <a:latin typeface="Arial" pitchFamily="34" charset="0"/>
                <a:cs typeface="Arial" pitchFamily="34" charset="0"/>
              </a:rPr>
              <a:t> atom that oscillates with great force until a reaction occurs.</a:t>
            </a:r>
          </a:p>
        </p:txBody>
      </p:sp>
      <p:cxnSp>
        <p:nvCxnSpPr>
          <p:cNvPr id="7" name="Straight Arrow Connector 6"/>
          <p:cNvCxnSpPr>
            <a:stCxn id="5" idx="0"/>
          </p:cNvCxnSpPr>
          <p:nvPr/>
        </p:nvCxnSpPr>
        <p:spPr>
          <a:xfrm rot="5400000" flipH="1" flipV="1">
            <a:off x="2571736" y="1714488"/>
            <a:ext cx="357190" cy="500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0"/>
          </p:cNvCxnSpPr>
          <p:nvPr/>
        </p:nvCxnSpPr>
        <p:spPr>
          <a:xfrm rot="5400000" flipH="1" flipV="1">
            <a:off x="6750859" y="1607331"/>
            <a:ext cx="285752" cy="785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8">
            <a:alphaModFix amt="40000"/>
            <a:lum/>
          </a:blip>
          <a:srcRect/>
          <a:stretch>
            <a:fillRect/>
          </a:stretch>
        </a:blipFill>
        <a:effectLst/>
      </p:bgPr>
    </p:bg>
    <p:spTree>
      <p:nvGrpSpPr>
        <p:cNvPr id="1" name=""/>
        <p:cNvGrpSpPr/>
        <p:nvPr/>
      </p:nvGrpSpPr>
      <p:grpSpPr>
        <a:xfrm>
          <a:off x="0" y="0"/>
          <a:ext cx="0" cy="0"/>
          <a:chOff x="0" y="0"/>
          <a:chExt cx="0" cy="0"/>
        </a:xfrm>
      </p:grpSpPr>
      <p:graphicFrame>
        <p:nvGraphicFramePr>
          <p:cNvPr id="13330" name="Object 18"/>
          <p:cNvGraphicFramePr>
            <a:graphicFrameLocks noChangeAspect="1"/>
          </p:cNvGraphicFramePr>
          <p:nvPr/>
        </p:nvGraphicFramePr>
        <p:xfrm>
          <a:off x="5486400" y="1295400"/>
          <a:ext cx="2825750" cy="3332163"/>
        </p:xfrm>
        <a:graphic>
          <a:graphicData uri="http://schemas.openxmlformats.org/presentationml/2006/ole">
            <mc:AlternateContent xmlns:mc="http://schemas.openxmlformats.org/markup-compatibility/2006">
              <mc:Choice xmlns:v="urn:schemas-microsoft-com:vml" Requires="v">
                <p:oleObj name="CorelPhotoPaint.Image.7" r:id="rId9" imgW="2825262" imgH="3331471" progId="">
                  <p:embed/>
                </p:oleObj>
              </mc:Choice>
              <mc:Fallback>
                <p:oleObj name="CorelPhotoPaint.Image.7" r:id="rId9" imgW="2825262" imgH="3331471"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1295400"/>
                        <a:ext cx="2825750" cy="333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4" name="Rectangle 2"/>
          <p:cNvSpPr>
            <a:spLocks noChangeArrowheads="1"/>
          </p:cNvSpPr>
          <p:nvPr/>
        </p:nvSpPr>
        <p:spPr bwMode="auto">
          <a:xfrm>
            <a:off x="0" y="228600"/>
            <a:ext cx="9144000" cy="427038"/>
          </a:xfrm>
          <a:prstGeom prst="rect">
            <a:avLst/>
          </a:prstGeom>
          <a:solidFill>
            <a:schemeClr val="bg1"/>
          </a:solidFill>
          <a:ln w="9525">
            <a:noFill/>
            <a:miter lim="800000"/>
            <a:headEnd/>
            <a:tailEnd/>
          </a:ln>
          <a:effectLst/>
        </p:spPr>
        <p:txBody>
          <a:bodyPr>
            <a:spAutoFit/>
          </a:bodyPr>
          <a:lstStyle/>
          <a:p>
            <a:pPr eaLnBrk="0" hangingPunct="0">
              <a:lnSpc>
                <a:spcPct val="110000"/>
              </a:lnSpc>
              <a:spcBef>
                <a:spcPct val="5000"/>
              </a:spcBef>
              <a:spcAft>
                <a:spcPct val="5000"/>
              </a:spcAft>
              <a:buClr>
                <a:srgbClr val="000040"/>
              </a:buClr>
              <a:buSzPct val="75000"/>
              <a:buFont typeface="Arial" charset="0"/>
              <a:buNone/>
            </a:pPr>
            <a:r>
              <a:rPr lang="en-US" sz="2000" b="1">
                <a:solidFill>
                  <a:srgbClr val="FF0000"/>
                </a:solidFill>
              </a:rPr>
              <a:t>Nuclear Fission</a:t>
            </a:r>
            <a:r>
              <a:rPr lang="en-US" sz="2000"/>
              <a:t> </a:t>
            </a:r>
            <a:r>
              <a:rPr lang="en-US" sz="1600" b="1"/>
              <a:t>is the fragmentation of heavy nuclei to form lighter, more stable ones.</a:t>
            </a:r>
          </a:p>
        </p:txBody>
      </p:sp>
      <p:sp>
        <p:nvSpPr>
          <p:cNvPr id="13315" name="Text Box 3"/>
          <p:cNvSpPr txBox="1">
            <a:spLocks noChangeArrowheads="1"/>
          </p:cNvSpPr>
          <p:nvPr/>
        </p:nvSpPr>
        <p:spPr bwMode="auto">
          <a:xfrm>
            <a:off x="381000" y="1219200"/>
            <a:ext cx="3690934" cy="461665"/>
          </a:xfrm>
          <a:prstGeom prst="rect">
            <a:avLst/>
          </a:prstGeom>
          <a:noFill/>
          <a:ln w="9525">
            <a:noFill/>
            <a:miter lim="800000"/>
            <a:headEnd/>
            <a:tailEnd/>
          </a:ln>
          <a:effectLst/>
        </p:spPr>
        <p:txBody>
          <a:bodyPr wrap="square">
            <a:spAutoFit/>
          </a:bodyPr>
          <a:lstStyle/>
          <a:p>
            <a:pPr algn="ctr">
              <a:spcBef>
                <a:spcPct val="50000"/>
              </a:spcBef>
            </a:pPr>
            <a:r>
              <a:rPr lang="en-GB" sz="2400" b="1">
                <a:solidFill>
                  <a:srgbClr val="FF0000"/>
                </a:solidFill>
                <a:latin typeface="Arial" pitchFamily="34" charset="0"/>
                <a:cs typeface="Arial" pitchFamily="34" charset="0"/>
              </a:rPr>
              <a:t>The Fission of U - 235</a:t>
            </a:r>
          </a:p>
        </p:txBody>
      </p:sp>
      <p:graphicFrame>
        <p:nvGraphicFramePr>
          <p:cNvPr id="13319" name="Object 7"/>
          <p:cNvGraphicFramePr>
            <a:graphicFrameLocks noChangeAspect="1"/>
          </p:cNvGraphicFramePr>
          <p:nvPr/>
        </p:nvGraphicFramePr>
        <p:xfrm>
          <a:off x="2286000" y="3352800"/>
          <a:ext cx="838200" cy="663575"/>
        </p:xfrm>
        <a:graphic>
          <a:graphicData uri="http://schemas.openxmlformats.org/presentationml/2006/ole">
            <mc:AlternateContent xmlns:mc="http://schemas.openxmlformats.org/markup-compatibility/2006">
              <mc:Choice xmlns:v="urn:schemas-microsoft-com:vml" Requires="v">
                <p:oleObj name="Equation" r:id="rId11" imgW="304668" imgH="241195" progId="Equation.3">
                  <p:embed/>
                </p:oleObj>
              </mc:Choice>
              <mc:Fallback>
                <p:oleObj name="Equation" r:id="rId11" imgW="304668" imgH="241195"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3352800"/>
                        <a:ext cx="838200" cy="663575"/>
                      </a:xfrm>
                      <a:prstGeom prst="rect">
                        <a:avLst/>
                      </a:prstGeom>
                      <a:solidFill>
                        <a:schemeClr val="bg1"/>
                      </a:solidFill>
                    </p:spPr>
                  </p:pic>
                </p:oleObj>
              </mc:Fallback>
            </mc:AlternateContent>
          </a:graphicData>
        </a:graphic>
      </p:graphicFrame>
      <p:graphicFrame>
        <p:nvGraphicFramePr>
          <p:cNvPr id="13323" name="Object 11"/>
          <p:cNvGraphicFramePr>
            <a:graphicFrameLocks noChangeAspect="1"/>
          </p:cNvGraphicFramePr>
          <p:nvPr/>
        </p:nvGraphicFramePr>
        <p:xfrm>
          <a:off x="1981200" y="1828800"/>
          <a:ext cx="1408113" cy="1508125"/>
        </p:xfrm>
        <a:graphic>
          <a:graphicData uri="http://schemas.openxmlformats.org/presentationml/2006/ole">
            <mc:AlternateContent xmlns:mc="http://schemas.openxmlformats.org/markup-compatibility/2006">
              <mc:Choice xmlns:v="urn:schemas-microsoft-com:vml" Requires="v">
                <p:oleObj name="CorelPhotoPaint.Image.7" r:id="rId13" imgW="1407940" imgH="1508380" progId="">
                  <p:embed/>
                </p:oleObj>
              </mc:Choice>
              <mc:Fallback>
                <p:oleObj name="CorelPhotoPaint.Image.7" r:id="rId13" imgW="1407940" imgH="1508380" progId="">
                  <p:embed/>
                  <p:pic>
                    <p:nvPicPr>
                      <p:cNvPr id="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1200" y="1828800"/>
                        <a:ext cx="1408113" cy="15081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4" name="Object 12"/>
          <p:cNvGraphicFramePr>
            <a:graphicFrameLocks noChangeAspect="1"/>
          </p:cNvGraphicFramePr>
          <p:nvPr>
            <p:extLst>
              <p:ext uri="{D42A27DB-BD31-4B8C-83A1-F6EECF244321}">
                <p14:modId xmlns:p14="http://schemas.microsoft.com/office/powerpoint/2010/main" val="1582045850"/>
              </p:ext>
            </p:extLst>
          </p:nvPr>
        </p:nvGraphicFramePr>
        <p:xfrm>
          <a:off x="1136650" y="1846922"/>
          <a:ext cx="685800" cy="493713"/>
        </p:xfrm>
        <a:graphic>
          <a:graphicData uri="http://schemas.openxmlformats.org/presentationml/2006/ole">
            <mc:AlternateContent xmlns:mc="http://schemas.openxmlformats.org/markup-compatibility/2006">
              <mc:Choice xmlns:v="urn:schemas-microsoft-com:vml" Requires="v">
                <p:oleObj name="CorelPhotoPaint.Image.7" r:id="rId15" imgW="685453" imgH="493568" progId="">
                  <p:embed/>
                </p:oleObj>
              </mc:Choice>
              <mc:Fallback>
                <p:oleObj name="CorelPhotoPaint.Image.7" r:id="rId15" imgW="685453" imgH="493568" progId="">
                  <p:embed/>
                  <p:pic>
                    <p:nvPicPr>
                      <p:cNvPr id="0"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6650" y="1846922"/>
                        <a:ext cx="6858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4" name="Object 22"/>
          <p:cNvGraphicFramePr>
            <a:graphicFrameLocks noChangeAspect="1"/>
          </p:cNvGraphicFramePr>
          <p:nvPr/>
        </p:nvGraphicFramePr>
        <p:xfrm>
          <a:off x="685800" y="4827588"/>
          <a:ext cx="7742238" cy="506412"/>
        </p:xfrm>
        <a:graphic>
          <a:graphicData uri="http://schemas.openxmlformats.org/presentationml/2006/ole">
            <mc:AlternateContent xmlns:mc="http://schemas.openxmlformats.org/markup-compatibility/2006">
              <mc:Choice xmlns:v="urn:schemas-microsoft-com:vml" Requires="v">
                <p:oleObj name="Equation" r:id="rId17" imgW="2959100" imgH="241300" progId="Equation.3">
                  <p:embed/>
                </p:oleObj>
              </mc:Choice>
              <mc:Fallback>
                <p:oleObj name="Equation" r:id="rId17" imgW="2959100" imgH="241300" progId="Equation.3">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800" y="4827588"/>
                        <a:ext cx="7742238" cy="506412"/>
                      </a:xfrm>
                      <a:prstGeom prst="rect">
                        <a:avLst/>
                      </a:prstGeom>
                      <a:solidFill>
                        <a:srgbClr val="FFFF00"/>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5" name="Text Box 23"/>
          <p:cNvSpPr txBox="1">
            <a:spLocks noChangeArrowheads="1"/>
          </p:cNvSpPr>
          <p:nvPr/>
        </p:nvSpPr>
        <p:spPr bwMode="auto">
          <a:xfrm>
            <a:off x="571472" y="5638800"/>
            <a:ext cx="8215370" cy="1015663"/>
          </a:xfrm>
          <a:prstGeom prst="rect">
            <a:avLst/>
          </a:prstGeom>
          <a:solidFill>
            <a:srgbClr val="FFCC81"/>
          </a:solidFill>
          <a:ln w="9525">
            <a:noFill/>
            <a:miter lim="800000"/>
            <a:headEnd/>
            <a:tailEnd/>
          </a:ln>
          <a:effectLst/>
        </p:spPr>
        <p:txBody>
          <a:bodyPr wrap="square">
            <a:spAutoFit/>
          </a:bodyPr>
          <a:lstStyle/>
          <a:p>
            <a:pPr algn="ctr">
              <a:spcBef>
                <a:spcPct val="50000"/>
              </a:spcBef>
            </a:pPr>
            <a:r>
              <a:rPr lang="en-GB" sz="2400" b="1" dirty="0">
                <a:solidFill>
                  <a:schemeClr val="accent2"/>
                </a:solidFill>
                <a:latin typeface="Arial" pitchFamily="34" charset="0"/>
                <a:cs typeface="Arial" pitchFamily="34" charset="0"/>
              </a:rPr>
              <a:t>This is only one of several fissures that are possible.   </a:t>
            </a:r>
          </a:p>
          <a:p>
            <a:pPr algn="ctr">
              <a:spcBef>
                <a:spcPct val="50000"/>
              </a:spcBef>
            </a:pPr>
            <a:r>
              <a:rPr lang="en-GB" sz="2400" b="1" dirty="0">
                <a:solidFill>
                  <a:schemeClr val="accent2"/>
                </a:solidFill>
                <a:latin typeface="Arial" pitchFamily="34" charset="0"/>
                <a:cs typeface="Arial" pitchFamily="34" charset="0"/>
              </a:rPr>
              <a:t>On average 2.5 neutrons are released</a:t>
            </a:r>
          </a:p>
        </p:txBody>
      </p:sp>
      <p:pic>
        <p:nvPicPr>
          <p:cNvPr id="13344" name="Picture 32"/>
          <p:cNvPicPr>
            <a:picLocks noChangeAspect="1" noChangeArrowheads="1"/>
          </p:cNvPicPr>
          <p:nvPr/>
        </p:nvPicPr>
        <p:blipFill>
          <a:blip r:embed="rId19"/>
          <a:srcRect/>
          <a:stretch>
            <a:fillRect/>
          </a:stretch>
        </p:blipFill>
        <p:spPr bwMode="auto">
          <a:xfrm>
            <a:off x="6934200" y="1600200"/>
            <a:ext cx="533400" cy="508000"/>
          </a:xfrm>
          <a:prstGeom prst="rect">
            <a:avLst/>
          </a:prstGeom>
          <a:noFill/>
          <a:ln w="9525">
            <a:noFill/>
            <a:miter lim="800000"/>
            <a:headEnd/>
            <a:tailEnd/>
          </a:ln>
          <a:effectLst/>
        </p:spPr>
      </p:pic>
      <p:pic>
        <p:nvPicPr>
          <p:cNvPr id="13345" name="Picture 33"/>
          <p:cNvPicPr>
            <a:picLocks noChangeAspect="1" noChangeArrowheads="1"/>
          </p:cNvPicPr>
          <p:nvPr/>
        </p:nvPicPr>
        <p:blipFill>
          <a:blip r:embed="rId19"/>
          <a:srcRect/>
          <a:stretch>
            <a:fillRect/>
          </a:stretch>
        </p:blipFill>
        <p:spPr bwMode="auto">
          <a:xfrm>
            <a:off x="7010400" y="3733800"/>
            <a:ext cx="533400" cy="508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gtEl>
                                        <p:attrNameLst>
                                          <p:attrName>style.visibility</p:attrName>
                                        </p:attrNameLst>
                                      </p:cBhvr>
                                      <p:to>
                                        <p:strVal val="visible"/>
                                      </p:to>
                                    </p:set>
                                  </p:childTnLst>
                                </p:cTn>
                              </p:par>
                            </p:childTnLst>
                          </p:cTn>
                        </p:par>
                        <p:par>
                          <p:cTn id="7" fill="hold">
                            <p:stCondLst>
                              <p:cond delay="500"/>
                            </p:stCondLst>
                            <p:childTnLst>
                              <p:par>
                                <p:cTn id="8" presetID="4" presetClass="entr" presetSubtype="32" fill="hold" nodeType="afterEffect">
                                  <p:stCondLst>
                                    <p:cond delay="1000"/>
                                  </p:stCondLst>
                                  <p:childTnLst>
                                    <p:set>
                                      <p:cBhvr>
                                        <p:cTn id="9" dur="1" fill="hold">
                                          <p:stCondLst>
                                            <p:cond delay="0"/>
                                          </p:stCondLst>
                                        </p:cTn>
                                        <p:tgtEl>
                                          <p:spTgt spid="13323"/>
                                        </p:tgtEl>
                                        <p:attrNameLst>
                                          <p:attrName>style.visibility</p:attrName>
                                        </p:attrNameLst>
                                      </p:cBhvr>
                                      <p:to>
                                        <p:strVal val="visible"/>
                                      </p:to>
                                    </p:set>
                                    <p:animEffect transition="in" filter="box(out)">
                                      <p:cBhvr>
                                        <p:cTn id="10" dur="500"/>
                                        <p:tgtEl>
                                          <p:spTgt spid="13323"/>
                                        </p:tgtEl>
                                      </p:cBhvr>
                                    </p:animEffect>
                                  </p:childTnLst>
                                  <p:subTnLst>
                                    <p:audio>
                                      <p:cMediaNode>
                                        <p:cTn display="0" masterRel="sameClick">
                                          <p:stCondLst>
                                            <p:cond evt="begin" delay="0">
                                              <p:tn val="8"/>
                                            </p:cond>
                                          </p:stCondLst>
                                          <p:endCondLst>
                                            <p:cond evt="onStopAudio" delay="0">
                                              <p:tgtEl>
                                                <p:sldTgt/>
                                              </p:tgtEl>
                                            </p:cond>
                                          </p:endCondLst>
                                        </p:cTn>
                                        <p:tgtEl>
                                          <p:sndTgt r:embed="rId3" name="warble.wav"/>
                                        </p:tgtEl>
                                      </p:cMediaNode>
                                    </p:audio>
                                  </p:subTnLst>
                                </p:cTn>
                              </p:par>
                            </p:childTnLst>
                          </p:cTn>
                        </p:par>
                        <p:par>
                          <p:cTn id="11" fill="hold">
                            <p:stCondLst>
                              <p:cond delay="2000"/>
                            </p:stCondLst>
                            <p:childTnLst>
                              <p:par>
                                <p:cTn id="12" presetID="4" presetClass="entr" presetSubtype="32" fill="hold" nodeType="afterEffect">
                                  <p:stCondLst>
                                    <p:cond delay="0"/>
                                  </p:stCondLst>
                                  <p:childTnLst>
                                    <p:set>
                                      <p:cBhvr>
                                        <p:cTn id="13" dur="1" fill="hold">
                                          <p:stCondLst>
                                            <p:cond delay="0"/>
                                          </p:stCondLst>
                                        </p:cTn>
                                        <p:tgtEl>
                                          <p:spTgt spid="13319"/>
                                        </p:tgtEl>
                                        <p:attrNameLst>
                                          <p:attrName>style.visibility</p:attrName>
                                        </p:attrNameLst>
                                      </p:cBhvr>
                                      <p:to>
                                        <p:strVal val="visible"/>
                                      </p:to>
                                    </p:set>
                                    <p:animEffect transition="in" filter="box(out)">
                                      <p:cBhvr>
                                        <p:cTn id="14" dur="500"/>
                                        <p:tgtEl>
                                          <p:spTgt spid="1331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13324"/>
                                        </p:tgtEl>
                                        <p:attrNameLst>
                                          <p:attrName>style.visibility</p:attrName>
                                        </p:attrNameLst>
                                      </p:cBhvr>
                                      <p:to>
                                        <p:strVal val="visible"/>
                                      </p:to>
                                    </p:set>
                                    <p:anim calcmode="lin" valueType="num">
                                      <p:cBhvr additive="base">
                                        <p:cTn id="19" dur="500" fill="hold"/>
                                        <p:tgtEl>
                                          <p:spTgt spid="13324"/>
                                        </p:tgtEl>
                                        <p:attrNameLst>
                                          <p:attrName>ppt_x</p:attrName>
                                        </p:attrNameLst>
                                      </p:cBhvr>
                                      <p:tavLst>
                                        <p:tav tm="0">
                                          <p:val>
                                            <p:strVal val="0-#ppt_w/2"/>
                                          </p:val>
                                        </p:tav>
                                        <p:tav tm="100000">
                                          <p:val>
                                            <p:strVal val="#ppt_x"/>
                                          </p:val>
                                        </p:tav>
                                      </p:tavLst>
                                    </p:anim>
                                    <p:anim calcmode="lin" valueType="num">
                                      <p:cBhvr additive="base">
                                        <p:cTn id="20" dur="500" fill="hold"/>
                                        <p:tgtEl>
                                          <p:spTgt spid="1332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 name="teslaCoil[1].wav"/>
                                        </p:tgtEl>
                                      </p:cMediaNode>
                                    </p:audio>
                                  </p:subTnLst>
                                </p:cTn>
                              </p:par>
                            </p:childTnLst>
                          </p:cTn>
                        </p:par>
                        <p:par>
                          <p:cTn id="21" fill="hold">
                            <p:stCondLst>
                              <p:cond delay="500"/>
                            </p:stCondLst>
                            <p:childTnLst>
                              <p:par>
                                <p:cTn id="22" presetID="4" presetClass="entr" presetSubtype="32" fill="hold" nodeType="afterEffect">
                                  <p:stCondLst>
                                    <p:cond delay="1000"/>
                                  </p:stCondLst>
                                  <p:childTnLst>
                                    <p:set>
                                      <p:cBhvr>
                                        <p:cTn id="23" dur="1" fill="hold">
                                          <p:stCondLst>
                                            <p:cond delay="0"/>
                                          </p:stCondLst>
                                        </p:cTn>
                                        <p:tgtEl>
                                          <p:spTgt spid="13330"/>
                                        </p:tgtEl>
                                        <p:attrNameLst>
                                          <p:attrName>style.visibility</p:attrName>
                                        </p:attrNameLst>
                                      </p:cBhvr>
                                      <p:to>
                                        <p:strVal val="visible"/>
                                      </p:to>
                                    </p:set>
                                    <p:animEffect transition="in" filter="box(out)">
                                      <p:cBhvr>
                                        <p:cTn id="24" dur="500"/>
                                        <p:tgtEl>
                                          <p:spTgt spid="13330"/>
                                        </p:tgtEl>
                                      </p:cBhvr>
                                    </p:animEffect>
                                  </p:childTnLst>
                                  <p:subTnLst>
                                    <p:audio>
                                      <p:cMediaNode>
                                        <p:cTn display="0" masterRel="sameClick">
                                          <p:stCondLst>
                                            <p:cond evt="begin" delay="0">
                                              <p:tn val="22"/>
                                            </p:cond>
                                          </p:stCondLst>
                                          <p:endCondLst>
                                            <p:cond evt="onStopAudio" delay="0">
                                              <p:tgtEl>
                                                <p:sldTgt/>
                                              </p:tgtEl>
                                            </p:cond>
                                          </p:endCondLst>
                                        </p:cTn>
                                        <p:tgtEl>
                                          <p:sndTgt r:embed="rId5" name="explode.wav"/>
                                        </p:tgtEl>
                                      </p:cMediaNode>
                                    </p:audio>
                                  </p:subTnLst>
                                </p:cTn>
                              </p:par>
                            </p:childTnLst>
                          </p:cTn>
                        </p:par>
                      </p:childTnLst>
                    </p:cTn>
                  </p:par>
                  <p:par>
                    <p:cTn id="25" fill="hold">
                      <p:stCondLst>
                        <p:cond delay="indefinite"/>
                      </p:stCondLst>
                      <p:childTnLst>
                        <p:par>
                          <p:cTn id="26" fill="hold">
                            <p:stCondLst>
                              <p:cond delay="0"/>
                            </p:stCondLst>
                            <p:childTnLst>
                              <p:par>
                                <p:cTn id="27" presetID="15" presetClass="entr" presetSubtype="0" fill="hold" nodeType="clickEffect">
                                  <p:stCondLst>
                                    <p:cond delay="0"/>
                                  </p:stCondLst>
                                  <p:childTnLst>
                                    <p:set>
                                      <p:cBhvr>
                                        <p:cTn id="28" dur="1" fill="hold">
                                          <p:stCondLst>
                                            <p:cond delay="0"/>
                                          </p:stCondLst>
                                        </p:cTn>
                                        <p:tgtEl>
                                          <p:spTgt spid="13334"/>
                                        </p:tgtEl>
                                        <p:attrNameLst>
                                          <p:attrName>style.visibility</p:attrName>
                                        </p:attrNameLst>
                                      </p:cBhvr>
                                      <p:to>
                                        <p:strVal val="visible"/>
                                      </p:to>
                                    </p:set>
                                    <p:anim calcmode="lin" valueType="num">
                                      <p:cBhvr>
                                        <p:cTn id="29" dur="1000" fill="hold"/>
                                        <p:tgtEl>
                                          <p:spTgt spid="13334"/>
                                        </p:tgtEl>
                                        <p:attrNameLst>
                                          <p:attrName>ppt_w</p:attrName>
                                        </p:attrNameLst>
                                      </p:cBhvr>
                                      <p:tavLst>
                                        <p:tav tm="0">
                                          <p:val>
                                            <p:fltVal val="0"/>
                                          </p:val>
                                        </p:tav>
                                        <p:tav tm="100000">
                                          <p:val>
                                            <p:strVal val="#ppt_w"/>
                                          </p:val>
                                        </p:tav>
                                      </p:tavLst>
                                    </p:anim>
                                    <p:anim calcmode="lin" valueType="num">
                                      <p:cBhvr>
                                        <p:cTn id="30" dur="1000" fill="hold"/>
                                        <p:tgtEl>
                                          <p:spTgt spid="13334"/>
                                        </p:tgtEl>
                                        <p:attrNameLst>
                                          <p:attrName>ppt_h</p:attrName>
                                        </p:attrNameLst>
                                      </p:cBhvr>
                                      <p:tavLst>
                                        <p:tav tm="0">
                                          <p:val>
                                            <p:fltVal val="0"/>
                                          </p:val>
                                        </p:tav>
                                        <p:tav tm="100000">
                                          <p:val>
                                            <p:strVal val="#ppt_h"/>
                                          </p:val>
                                        </p:tav>
                                      </p:tavLst>
                                    </p:anim>
                                    <p:anim calcmode="lin" valueType="num">
                                      <p:cBhvr>
                                        <p:cTn id="31" dur="1000" fill="hold"/>
                                        <p:tgtEl>
                                          <p:spTgt spid="1333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333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7"/>
                                            </p:cond>
                                          </p:stCondLst>
                                          <p:endCondLst>
                                            <p:cond evt="onStopAudio" delay="0">
                                              <p:tgtEl>
                                                <p:sldTgt/>
                                              </p:tgtEl>
                                            </p:cond>
                                          </p:endCondLst>
                                        </p:cTn>
                                        <p:tgtEl>
                                          <p:sndTgt r:embed="rId6" name="stuka.wav"/>
                                        </p:tgtEl>
                                      </p:cMediaNode>
                                    </p:audio>
                                  </p:sub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3335"/>
                                        </p:tgtEl>
                                        <p:attrNameLst>
                                          <p:attrName>style.visibility</p:attrName>
                                        </p:attrNameLst>
                                      </p:cBhvr>
                                      <p:to>
                                        <p:strVal val="visible"/>
                                      </p:to>
                                    </p:set>
                                  </p:childTnLst>
                                  <p:subTnLst>
                                    <p:audio>
                                      <p:cMediaNode>
                                        <p:cTn display="0" masterRel="sameClick">
                                          <p:stCondLst>
                                            <p:cond evt="begin" delay="0">
                                              <p:tn val="34"/>
                                            </p:cond>
                                          </p:stCondLst>
                                          <p:endCondLst>
                                            <p:cond evt="onStopAudio" delay="0">
                                              <p:tgtEl>
                                                <p:sldTgt/>
                                              </p:tgtEl>
                                            </p:cond>
                                          </p:endCondLst>
                                        </p:cTn>
                                        <p:tgtEl>
                                          <p:sndTgt r:embed="rId7" name="camera.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3344"/>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3" name="warble.wav"/>
                                        </p:tgtEl>
                                      </p:cMediaNode>
                                    </p:audio>
                                  </p:sub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499"/>
                                          </p:stCondLst>
                                        </p:cTn>
                                        <p:tgtEl>
                                          <p:spTgt spid="13345"/>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3" name="warbl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35"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graphicFrame>
        <p:nvGraphicFramePr>
          <p:cNvPr id="2128" name="Object 80"/>
          <p:cNvGraphicFramePr>
            <a:graphicFrameLocks noChangeAspect="1"/>
          </p:cNvGraphicFramePr>
          <p:nvPr/>
        </p:nvGraphicFramePr>
        <p:xfrm>
          <a:off x="2667000" y="2922602"/>
          <a:ext cx="2514600" cy="1841500"/>
        </p:xfrm>
        <a:graphic>
          <a:graphicData uri="http://schemas.openxmlformats.org/presentationml/2006/ole">
            <mc:AlternateContent xmlns:mc="http://schemas.openxmlformats.org/markup-compatibility/2006">
              <mc:Choice xmlns:v="urn:schemas-microsoft-com:vml" Requires="v">
                <p:oleObj name="Bitmap Image" r:id="rId4" imgW="5466667" imgH="4896533" progId="Paint.Picture">
                  <p:embed/>
                </p:oleObj>
              </mc:Choice>
              <mc:Fallback>
                <p:oleObj name="Bitmap Image" r:id="rId4" imgW="5466667" imgH="4896533" progId="Paint.Picture">
                  <p:embed/>
                  <p:pic>
                    <p:nvPicPr>
                      <p:cNvPr id="0" name="Object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922602"/>
                        <a:ext cx="25146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4"/>
          <p:cNvSpPr>
            <a:spLocks noChangeArrowheads="1"/>
          </p:cNvSpPr>
          <p:nvPr/>
        </p:nvSpPr>
        <p:spPr bwMode="auto">
          <a:xfrm>
            <a:off x="285720" y="1095377"/>
            <a:ext cx="8429684" cy="904863"/>
          </a:xfrm>
          <a:prstGeom prst="rect">
            <a:avLst/>
          </a:prstGeom>
          <a:noFill/>
          <a:ln w="9525">
            <a:noFill/>
            <a:miter lim="800000"/>
            <a:headEnd/>
            <a:tailEnd/>
          </a:ln>
        </p:spPr>
        <p:txBody>
          <a:bodyPr wrap="square">
            <a:spAutoFit/>
          </a:bodyPr>
          <a:lstStyle/>
          <a:p>
            <a:pPr eaLnBrk="0" hangingPunct="0">
              <a:lnSpc>
                <a:spcPct val="110000"/>
              </a:lnSpc>
              <a:spcBef>
                <a:spcPct val="5000"/>
              </a:spcBef>
              <a:spcAft>
                <a:spcPct val="5000"/>
              </a:spcAft>
              <a:buClr>
                <a:srgbClr val="000040"/>
              </a:buClr>
              <a:buSzPct val="75000"/>
              <a:buFont typeface="Arial" charset="0"/>
              <a:buNone/>
            </a:pPr>
            <a:r>
              <a:rPr lang="en-US" sz="2400" b="1" dirty="0">
                <a:solidFill>
                  <a:srgbClr val="002060"/>
                </a:solidFill>
                <a:latin typeface="Arial" pitchFamily="34" charset="0"/>
                <a:cs typeface="Arial" pitchFamily="34" charset="0"/>
              </a:rPr>
              <a:t>Critical mass</a:t>
            </a:r>
            <a:r>
              <a:rPr lang="en-US" sz="2400" dirty="0">
                <a:solidFill>
                  <a:srgbClr val="002060"/>
                </a:solidFill>
                <a:latin typeface="Arial" pitchFamily="34" charset="0"/>
                <a:cs typeface="Arial" pitchFamily="34" charset="0"/>
              </a:rPr>
              <a:t> </a:t>
            </a:r>
            <a:r>
              <a:rPr lang="en-US" sz="2400" b="1" dirty="0">
                <a:solidFill>
                  <a:srgbClr val="002060"/>
                </a:solidFill>
                <a:latin typeface="Arial" pitchFamily="34" charset="0"/>
                <a:cs typeface="Arial" pitchFamily="34" charset="0"/>
              </a:rPr>
              <a:t>is the mass required for the chain reaction to become self-sustaining.</a:t>
            </a:r>
          </a:p>
        </p:txBody>
      </p:sp>
      <p:grpSp>
        <p:nvGrpSpPr>
          <p:cNvPr id="2" name="Group 51"/>
          <p:cNvGrpSpPr>
            <a:grpSpLocks/>
          </p:cNvGrpSpPr>
          <p:nvPr/>
        </p:nvGrpSpPr>
        <p:grpSpPr bwMode="auto">
          <a:xfrm>
            <a:off x="609600" y="4370402"/>
            <a:ext cx="2362200" cy="412750"/>
            <a:chOff x="384" y="1872"/>
            <a:chExt cx="1488" cy="260"/>
          </a:xfrm>
        </p:grpSpPr>
        <p:sp>
          <p:nvSpPr>
            <p:cNvPr id="3102" name="Oval 46"/>
            <p:cNvSpPr>
              <a:spLocks noChangeArrowheads="1"/>
            </p:cNvSpPr>
            <p:nvPr/>
          </p:nvSpPr>
          <p:spPr bwMode="auto">
            <a:xfrm>
              <a:off x="1776" y="187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103" name="Line 49"/>
            <p:cNvSpPr>
              <a:spLocks noChangeShapeType="1"/>
            </p:cNvSpPr>
            <p:nvPr/>
          </p:nvSpPr>
          <p:spPr bwMode="auto">
            <a:xfrm flipV="1">
              <a:off x="912" y="1920"/>
              <a:ext cx="864" cy="48"/>
            </a:xfrm>
            <a:prstGeom prst="line">
              <a:avLst/>
            </a:prstGeom>
            <a:noFill/>
            <a:ln w="38100">
              <a:solidFill>
                <a:srgbClr val="FF0000"/>
              </a:solidFill>
              <a:round/>
              <a:headEnd/>
              <a:tailEnd type="triangle" w="med" len="med"/>
            </a:ln>
          </p:spPr>
          <p:txBody>
            <a:bodyPr/>
            <a:lstStyle/>
            <a:p>
              <a:endParaRPr lang="en-AU"/>
            </a:p>
          </p:txBody>
        </p:sp>
        <p:sp>
          <p:nvSpPr>
            <p:cNvPr id="3104" name="Text Box 50"/>
            <p:cNvSpPr txBox="1">
              <a:spLocks noChangeArrowheads="1"/>
            </p:cNvSpPr>
            <p:nvPr/>
          </p:nvSpPr>
          <p:spPr bwMode="auto">
            <a:xfrm>
              <a:off x="384" y="1920"/>
              <a:ext cx="720" cy="212"/>
            </a:xfrm>
            <a:prstGeom prst="rect">
              <a:avLst/>
            </a:prstGeom>
            <a:noFill/>
            <a:ln w="9525">
              <a:noFill/>
              <a:miter lim="800000"/>
              <a:headEnd/>
              <a:tailEnd/>
            </a:ln>
          </p:spPr>
          <p:txBody>
            <a:bodyPr>
              <a:spAutoFit/>
            </a:bodyPr>
            <a:lstStyle/>
            <a:p>
              <a:pPr>
                <a:spcBef>
                  <a:spcPct val="50000"/>
                </a:spcBef>
              </a:pPr>
              <a:r>
                <a:rPr lang="en-GB" sz="1600" b="1">
                  <a:solidFill>
                    <a:srgbClr val="FF0000"/>
                  </a:solidFill>
                </a:rPr>
                <a:t>neutron</a:t>
              </a:r>
            </a:p>
          </p:txBody>
        </p:sp>
      </p:grpSp>
      <p:sp>
        <p:nvSpPr>
          <p:cNvPr id="2100" name="AutoShape 52"/>
          <p:cNvSpPr>
            <a:spLocks noChangeArrowheads="1"/>
          </p:cNvSpPr>
          <p:nvPr/>
        </p:nvSpPr>
        <p:spPr bwMode="auto">
          <a:xfrm>
            <a:off x="2971800" y="4257684"/>
            <a:ext cx="304800" cy="457200"/>
          </a:xfrm>
          <a:prstGeom prst="irregularSeal1">
            <a:avLst/>
          </a:prstGeom>
          <a:solidFill>
            <a:srgbClr val="FFFF00"/>
          </a:solidFill>
          <a:ln w="28575">
            <a:solidFill>
              <a:srgbClr val="FF0000"/>
            </a:solidFill>
            <a:miter lim="800000"/>
            <a:headEnd/>
            <a:tailEnd/>
          </a:ln>
        </p:spPr>
        <p:txBody>
          <a:bodyPr wrap="none" anchor="ctr"/>
          <a:lstStyle/>
          <a:p>
            <a:endParaRPr lang="en-AU"/>
          </a:p>
        </p:txBody>
      </p:sp>
      <p:grpSp>
        <p:nvGrpSpPr>
          <p:cNvPr id="3" name="Group 60"/>
          <p:cNvGrpSpPr>
            <a:grpSpLocks/>
          </p:cNvGrpSpPr>
          <p:nvPr/>
        </p:nvGrpSpPr>
        <p:grpSpPr bwMode="auto">
          <a:xfrm>
            <a:off x="3124200" y="3290894"/>
            <a:ext cx="1447800" cy="1066800"/>
            <a:chOff x="1968" y="1104"/>
            <a:chExt cx="1008" cy="768"/>
          </a:xfrm>
        </p:grpSpPr>
        <p:sp>
          <p:nvSpPr>
            <p:cNvPr id="3100" name="Oval 48"/>
            <p:cNvSpPr>
              <a:spLocks noChangeArrowheads="1"/>
            </p:cNvSpPr>
            <p:nvPr/>
          </p:nvSpPr>
          <p:spPr bwMode="auto">
            <a:xfrm>
              <a:off x="2880" y="1104"/>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101" name="Line 53"/>
            <p:cNvSpPr>
              <a:spLocks noChangeShapeType="1"/>
            </p:cNvSpPr>
            <p:nvPr/>
          </p:nvSpPr>
          <p:spPr bwMode="auto">
            <a:xfrm flipV="1">
              <a:off x="1968" y="1152"/>
              <a:ext cx="960" cy="720"/>
            </a:xfrm>
            <a:prstGeom prst="line">
              <a:avLst/>
            </a:prstGeom>
            <a:noFill/>
            <a:ln w="38100">
              <a:solidFill>
                <a:srgbClr val="FF0000"/>
              </a:solidFill>
              <a:round/>
              <a:headEnd/>
              <a:tailEnd type="triangle" w="med" len="med"/>
            </a:ln>
          </p:spPr>
          <p:txBody>
            <a:bodyPr/>
            <a:lstStyle/>
            <a:p>
              <a:endParaRPr lang="en-AU"/>
            </a:p>
          </p:txBody>
        </p:sp>
      </p:grpSp>
      <p:grpSp>
        <p:nvGrpSpPr>
          <p:cNvPr id="4" name="Group 58"/>
          <p:cNvGrpSpPr>
            <a:grpSpLocks/>
          </p:cNvGrpSpPr>
          <p:nvPr/>
        </p:nvGrpSpPr>
        <p:grpSpPr bwMode="auto">
          <a:xfrm>
            <a:off x="3200400" y="2846402"/>
            <a:ext cx="3581400" cy="1600200"/>
            <a:chOff x="2016" y="912"/>
            <a:chExt cx="2256" cy="1008"/>
          </a:xfrm>
        </p:grpSpPr>
        <p:sp>
          <p:nvSpPr>
            <p:cNvPr id="3098" name="Oval 56"/>
            <p:cNvSpPr>
              <a:spLocks noChangeArrowheads="1"/>
            </p:cNvSpPr>
            <p:nvPr/>
          </p:nvSpPr>
          <p:spPr bwMode="auto">
            <a:xfrm>
              <a:off x="4176" y="91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9" name="Line 57"/>
            <p:cNvSpPr>
              <a:spLocks noChangeShapeType="1"/>
            </p:cNvSpPr>
            <p:nvPr/>
          </p:nvSpPr>
          <p:spPr bwMode="auto">
            <a:xfrm flipV="1">
              <a:off x="2016" y="960"/>
              <a:ext cx="2160" cy="960"/>
            </a:xfrm>
            <a:prstGeom prst="line">
              <a:avLst/>
            </a:prstGeom>
            <a:noFill/>
            <a:ln w="38100">
              <a:solidFill>
                <a:srgbClr val="FF0000"/>
              </a:solidFill>
              <a:round/>
              <a:headEnd/>
              <a:tailEnd type="triangle" w="med" len="med"/>
            </a:ln>
          </p:spPr>
          <p:txBody>
            <a:bodyPr/>
            <a:lstStyle/>
            <a:p>
              <a:endParaRPr lang="en-AU"/>
            </a:p>
          </p:txBody>
        </p:sp>
      </p:grpSp>
      <p:grpSp>
        <p:nvGrpSpPr>
          <p:cNvPr id="5" name="Group 62"/>
          <p:cNvGrpSpPr>
            <a:grpSpLocks/>
          </p:cNvGrpSpPr>
          <p:nvPr/>
        </p:nvGrpSpPr>
        <p:grpSpPr bwMode="auto">
          <a:xfrm>
            <a:off x="3200400" y="4446602"/>
            <a:ext cx="1600200" cy="152400"/>
            <a:chOff x="2016" y="1920"/>
            <a:chExt cx="1008" cy="96"/>
          </a:xfrm>
        </p:grpSpPr>
        <p:sp>
          <p:nvSpPr>
            <p:cNvPr id="3096" name="Oval 47"/>
            <p:cNvSpPr>
              <a:spLocks noChangeArrowheads="1"/>
            </p:cNvSpPr>
            <p:nvPr/>
          </p:nvSpPr>
          <p:spPr bwMode="auto">
            <a:xfrm>
              <a:off x="2928" y="1920"/>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7" name="Line 59"/>
            <p:cNvSpPr>
              <a:spLocks noChangeShapeType="1"/>
            </p:cNvSpPr>
            <p:nvPr/>
          </p:nvSpPr>
          <p:spPr bwMode="auto">
            <a:xfrm>
              <a:off x="2016" y="1968"/>
              <a:ext cx="912" cy="0"/>
            </a:xfrm>
            <a:prstGeom prst="line">
              <a:avLst/>
            </a:prstGeom>
            <a:noFill/>
            <a:ln w="38100">
              <a:solidFill>
                <a:srgbClr val="FF0000"/>
              </a:solidFill>
              <a:round/>
              <a:headEnd/>
              <a:tailEnd type="triangle" w="med" len="med"/>
            </a:ln>
          </p:spPr>
          <p:txBody>
            <a:bodyPr/>
            <a:lstStyle/>
            <a:p>
              <a:endParaRPr lang="en-AU"/>
            </a:p>
          </p:txBody>
        </p:sp>
      </p:grpSp>
      <p:sp>
        <p:nvSpPr>
          <p:cNvPr id="2109" name="AutoShape 61"/>
          <p:cNvSpPr>
            <a:spLocks noChangeArrowheads="1"/>
          </p:cNvSpPr>
          <p:nvPr/>
        </p:nvSpPr>
        <p:spPr bwMode="auto">
          <a:xfrm>
            <a:off x="4572000" y="3062294"/>
            <a:ext cx="304800" cy="457200"/>
          </a:xfrm>
          <a:prstGeom prst="irregularSeal1">
            <a:avLst/>
          </a:prstGeom>
          <a:solidFill>
            <a:srgbClr val="FFFF00"/>
          </a:solidFill>
          <a:ln w="28575">
            <a:solidFill>
              <a:srgbClr val="FF0000"/>
            </a:solidFill>
            <a:miter lim="800000"/>
            <a:headEnd/>
            <a:tailEnd/>
          </a:ln>
        </p:spPr>
        <p:txBody>
          <a:bodyPr wrap="none" anchor="ctr"/>
          <a:lstStyle/>
          <a:p>
            <a:endParaRPr lang="en-AU"/>
          </a:p>
        </p:txBody>
      </p:sp>
      <p:sp>
        <p:nvSpPr>
          <p:cNvPr id="2111" name="Text Box 63"/>
          <p:cNvSpPr txBox="1">
            <a:spLocks noChangeArrowheads="1"/>
          </p:cNvSpPr>
          <p:nvPr/>
        </p:nvSpPr>
        <p:spPr bwMode="auto">
          <a:xfrm>
            <a:off x="285720" y="2071678"/>
            <a:ext cx="3428992" cy="461665"/>
          </a:xfrm>
          <a:prstGeom prst="rect">
            <a:avLst/>
          </a:prstGeom>
          <a:noFill/>
          <a:ln w="9525">
            <a:noFill/>
            <a:miter lim="800000"/>
            <a:headEnd/>
            <a:tailEnd/>
          </a:ln>
        </p:spPr>
        <p:txBody>
          <a:bodyPr wrap="square">
            <a:spAutoFit/>
          </a:bodyPr>
          <a:lstStyle/>
          <a:p>
            <a:pPr>
              <a:spcBef>
                <a:spcPct val="50000"/>
              </a:spcBef>
            </a:pPr>
            <a:r>
              <a:rPr lang="en-GB" sz="2400" b="1" dirty="0">
                <a:solidFill>
                  <a:srgbClr val="002060"/>
                </a:solidFill>
                <a:latin typeface="Arial" pitchFamily="34" charset="0"/>
                <a:cs typeface="Arial" pitchFamily="34" charset="0"/>
              </a:rPr>
              <a:t>Some neutrons may :</a:t>
            </a:r>
          </a:p>
        </p:txBody>
      </p:sp>
      <p:sp>
        <p:nvSpPr>
          <p:cNvPr id="2112" name="Text Box 64"/>
          <p:cNvSpPr txBox="1">
            <a:spLocks noChangeArrowheads="1"/>
          </p:cNvSpPr>
          <p:nvPr/>
        </p:nvSpPr>
        <p:spPr bwMode="auto">
          <a:xfrm>
            <a:off x="3214678" y="2617802"/>
            <a:ext cx="1052522" cy="825500"/>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Cause more fission</a:t>
            </a:r>
          </a:p>
        </p:txBody>
      </p:sp>
      <p:sp>
        <p:nvSpPr>
          <p:cNvPr id="2113" name="Text Box 65"/>
          <p:cNvSpPr txBox="1">
            <a:spLocks noChangeArrowheads="1"/>
          </p:cNvSpPr>
          <p:nvPr/>
        </p:nvSpPr>
        <p:spPr bwMode="auto">
          <a:xfrm>
            <a:off x="6934200" y="2617802"/>
            <a:ext cx="609600" cy="581025"/>
          </a:xfrm>
          <a:prstGeom prst="rect">
            <a:avLst/>
          </a:prstGeom>
          <a:solidFill>
            <a:srgbClr val="CCFFFF"/>
          </a:solidFill>
          <a:ln w="9525">
            <a:noFill/>
            <a:miter lim="800000"/>
            <a:headEnd/>
            <a:tailEnd/>
          </a:ln>
        </p:spPr>
        <p:txBody>
          <a:bodyPr>
            <a:spAutoFit/>
          </a:bodyPr>
          <a:lstStyle/>
          <a:p>
            <a:pPr>
              <a:spcBef>
                <a:spcPct val="50000"/>
              </a:spcBef>
            </a:pPr>
            <a:r>
              <a:rPr lang="en-GB" sz="1600" b="1" dirty="0">
                <a:solidFill>
                  <a:srgbClr val="CC00FF"/>
                </a:solidFill>
              </a:rPr>
              <a:t>One lost</a:t>
            </a:r>
          </a:p>
        </p:txBody>
      </p:sp>
      <p:sp>
        <p:nvSpPr>
          <p:cNvPr id="2115" name="Text Box 67"/>
          <p:cNvSpPr txBox="1">
            <a:spLocks noChangeArrowheads="1"/>
          </p:cNvSpPr>
          <p:nvPr/>
        </p:nvSpPr>
        <p:spPr bwMode="auto">
          <a:xfrm>
            <a:off x="4343400" y="4675202"/>
            <a:ext cx="2871806" cy="584775"/>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Be absorbed by an atom causing no further reaction</a:t>
            </a:r>
          </a:p>
        </p:txBody>
      </p:sp>
      <p:grpSp>
        <p:nvGrpSpPr>
          <p:cNvPr id="6" name="Group 74"/>
          <p:cNvGrpSpPr>
            <a:grpSpLocks/>
          </p:cNvGrpSpPr>
          <p:nvPr/>
        </p:nvGrpSpPr>
        <p:grpSpPr bwMode="auto">
          <a:xfrm>
            <a:off x="4724400" y="2465402"/>
            <a:ext cx="1219200" cy="838200"/>
            <a:chOff x="2976" y="672"/>
            <a:chExt cx="768" cy="528"/>
          </a:xfrm>
        </p:grpSpPr>
        <p:sp>
          <p:nvSpPr>
            <p:cNvPr id="3090" name="Line 68"/>
            <p:cNvSpPr>
              <a:spLocks noChangeShapeType="1"/>
            </p:cNvSpPr>
            <p:nvPr/>
          </p:nvSpPr>
          <p:spPr bwMode="auto">
            <a:xfrm flipV="1">
              <a:off x="2976" y="720"/>
              <a:ext cx="288" cy="432"/>
            </a:xfrm>
            <a:prstGeom prst="line">
              <a:avLst/>
            </a:prstGeom>
            <a:noFill/>
            <a:ln w="38100">
              <a:solidFill>
                <a:srgbClr val="FF0000"/>
              </a:solidFill>
              <a:round/>
              <a:headEnd/>
              <a:tailEnd type="triangle" w="med" len="med"/>
            </a:ln>
          </p:spPr>
          <p:txBody>
            <a:bodyPr/>
            <a:lstStyle/>
            <a:p>
              <a:endParaRPr lang="en-AU"/>
            </a:p>
          </p:txBody>
        </p:sp>
        <p:sp>
          <p:nvSpPr>
            <p:cNvPr id="3091" name="Line 69"/>
            <p:cNvSpPr>
              <a:spLocks noChangeShapeType="1"/>
            </p:cNvSpPr>
            <p:nvPr/>
          </p:nvSpPr>
          <p:spPr bwMode="auto">
            <a:xfrm flipV="1">
              <a:off x="2976" y="864"/>
              <a:ext cx="528" cy="336"/>
            </a:xfrm>
            <a:prstGeom prst="line">
              <a:avLst/>
            </a:prstGeom>
            <a:noFill/>
            <a:ln w="38100">
              <a:solidFill>
                <a:srgbClr val="FF0000"/>
              </a:solidFill>
              <a:round/>
              <a:headEnd/>
              <a:tailEnd type="triangle" w="med" len="med"/>
            </a:ln>
          </p:spPr>
          <p:txBody>
            <a:bodyPr/>
            <a:lstStyle/>
            <a:p>
              <a:endParaRPr lang="en-AU"/>
            </a:p>
          </p:txBody>
        </p:sp>
        <p:sp>
          <p:nvSpPr>
            <p:cNvPr id="3092" name="Line 70"/>
            <p:cNvSpPr>
              <a:spLocks noChangeShapeType="1"/>
            </p:cNvSpPr>
            <p:nvPr/>
          </p:nvSpPr>
          <p:spPr bwMode="auto">
            <a:xfrm flipV="1">
              <a:off x="2976" y="1008"/>
              <a:ext cx="672" cy="192"/>
            </a:xfrm>
            <a:prstGeom prst="line">
              <a:avLst/>
            </a:prstGeom>
            <a:noFill/>
            <a:ln w="38100">
              <a:solidFill>
                <a:srgbClr val="FF0000"/>
              </a:solidFill>
              <a:round/>
              <a:headEnd/>
              <a:tailEnd type="triangle" w="med" len="med"/>
            </a:ln>
          </p:spPr>
          <p:txBody>
            <a:bodyPr/>
            <a:lstStyle/>
            <a:p>
              <a:endParaRPr lang="en-AU"/>
            </a:p>
          </p:txBody>
        </p:sp>
        <p:sp>
          <p:nvSpPr>
            <p:cNvPr id="3093" name="Oval 71"/>
            <p:cNvSpPr>
              <a:spLocks noChangeArrowheads="1"/>
            </p:cNvSpPr>
            <p:nvPr/>
          </p:nvSpPr>
          <p:spPr bwMode="auto">
            <a:xfrm>
              <a:off x="3216" y="67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4" name="Oval 72"/>
            <p:cNvSpPr>
              <a:spLocks noChangeArrowheads="1"/>
            </p:cNvSpPr>
            <p:nvPr/>
          </p:nvSpPr>
          <p:spPr bwMode="auto">
            <a:xfrm>
              <a:off x="3456" y="816"/>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5" name="Oval 73"/>
            <p:cNvSpPr>
              <a:spLocks noChangeArrowheads="1"/>
            </p:cNvSpPr>
            <p:nvPr/>
          </p:nvSpPr>
          <p:spPr bwMode="auto">
            <a:xfrm>
              <a:off x="3648" y="960"/>
              <a:ext cx="96" cy="96"/>
            </a:xfrm>
            <a:prstGeom prst="ellipse">
              <a:avLst/>
            </a:prstGeom>
            <a:solidFill>
              <a:schemeClr val="bg1"/>
            </a:solidFill>
            <a:ln w="38100">
              <a:solidFill>
                <a:schemeClr val="tx1"/>
              </a:solidFill>
              <a:round/>
              <a:headEnd/>
              <a:tailEnd/>
            </a:ln>
          </p:spPr>
          <p:txBody>
            <a:bodyPr wrap="none" anchor="ctr"/>
            <a:lstStyle/>
            <a:p>
              <a:endParaRPr lang="en-AU"/>
            </a:p>
          </p:txBody>
        </p:sp>
      </p:grpSp>
      <p:sp>
        <p:nvSpPr>
          <p:cNvPr id="2123" name="Text Box 75"/>
          <p:cNvSpPr txBox="1">
            <a:spLocks noChangeArrowheads="1"/>
          </p:cNvSpPr>
          <p:nvPr/>
        </p:nvSpPr>
        <p:spPr bwMode="auto">
          <a:xfrm>
            <a:off x="5638800" y="2143116"/>
            <a:ext cx="609600" cy="584775"/>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All lost</a:t>
            </a:r>
          </a:p>
        </p:txBody>
      </p:sp>
      <p:sp>
        <p:nvSpPr>
          <p:cNvPr id="2124" name="Text Box 76"/>
          <p:cNvSpPr txBox="1">
            <a:spLocks noChangeArrowheads="1"/>
          </p:cNvSpPr>
          <p:nvPr/>
        </p:nvSpPr>
        <p:spPr bwMode="auto">
          <a:xfrm>
            <a:off x="1357290" y="5500702"/>
            <a:ext cx="7500990" cy="1200329"/>
          </a:xfrm>
          <a:prstGeom prst="rect">
            <a:avLst/>
          </a:prstGeom>
          <a:solidFill>
            <a:srgbClr val="FFCC81"/>
          </a:solidFill>
          <a:ln w="9525">
            <a:noFill/>
            <a:miter lim="800000"/>
            <a:headEnd/>
            <a:tailEnd/>
          </a:ln>
        </p:spPr>
        <p:txBody>
          <a:bodyPr wrap="square">
            <a:spAutoFit/>
          </a:bodyPr>
          <a:lstStyle/>
          <a:p>
            <a:pPr algn="ctr">
              <a:spcBef>
                <a:spcPct val="50000"/>
              </a:spcBef>
            </a:pPr>
            <a:r>
              <a:rPr lang="en-GB" sz="2400" b="1" dirty="0">
                <a:solidFill>
                  <a:srgbClr val="002060"/>
                </a:solidFill>
                <a:latin typeface="Arial" pitchFamily="34" charset="0"/>
                <a:cs typeface="Arial" pitchFamily="34" charset="0"/>
              </a:rPr>
              <a:t>For a chain reaction to be self sustaining, every fission must produce at least one more neutron that will initiate further fissions.</a:t>
            </a:r>
          </a:p>
        </p:txBody>
      </p:sp>
      <p:sp>
        <p:nvSpPr>
          <p:cNvPr id="33" name="Title 1"/>
          <p:cNvSpPr txBox="1">
            <a:spLocks/>
          </p:cNvSpPr>
          <p:nvPr/>
        </p:nvSpPr>
        <p:spPr>
          <a:xfrm>
            <a:off x="285720" y="0"/>
            <a:ext cx="84010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400" b="1" i="1" u="none" strike="noStrike" kern="0" cap="none" spc="0" normalizeH="0" baseline="0" noProof="0">
                <a:ln>
                  <a:noFill/>
                </a:ln>
                <a:solidFill>
                  <a:srgbClr val="002060"/>
                </a:solidFill>
                <a:effectLst/>
                <a:uLnTx/>
                <a:uFillTx/>
                <a:latin typeface="+mj-lt"/>
                <a:ea typeface="+mj-ea"/>
                <a:cs typeface="+mj-cs"/>
              </a:rPr>
              <a:t>Nuclear Fission</a:t>
            </a:r>
            <a:endParaRPr kumimoji="0" lang="en-AU" sz="4400" b="1" i="1" u="none" strike="noStrike" kern="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28"/>
                                        </p:tgtEl>
                                        <p:attrNameLst>
                                          <p:attrName>style.visibility</p:attrName>
                                        </p:attrNameLst>
                                      </p:cBhvr>
                                      <p:to>
                                        <p:strVal val="visible"/>
                                      </p:to>
                                    </p:set>
                                  </p:childTnLst>
                                </p:cTn>
                              </p:par>
                              <p:par>
                                <p:cTn id="7" presetID="2" presetClass="entr" presetSubtype="8" fill="hold"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1500"/>
                            </p:stCondLst>
                            <p:childTnLst>
                              <p:par>
                                <p:cTn id="12" presetID="4" presetClass="entr" presetSubtype="32" fill="hold" grpId="0" nodeType="afterEffect">
                                  <p:stCondLst>
                                    <p:cond delay="1000"/>
                                  </p:stCondLst>
                                  <p:childTnLst>
                                    <p:set>
                                      <p:cBhvr>
                                        <p:cTn id="13" dur="1" fill="hold">
                                          <p:stCondLst>
                                            <p:cond delay="0"/>
                                          </p:stCondLst>
                                        </p:cTn>
                                        <p:tgtEl>
                                          <p:spTgt spid="2100"/>
                                        </p:tgtEl>
                                        <p:attrNameLst>
                                          <p:attrName>style.visibility</p:attrName>
                                        </p:attrNameLst>
                                      </p:cBhvr>
                                      <p:to>
                                        <p:strVal val="visible"/>
                                      </p:to>
                                    </p:set>
                                    <p:animEffect transition="in" filter="box(out)">
                                      <p:cBhvr>
                                        <p:cTn id="14" dur="500"/>
                                        <p:tgtEl>
                                          <p:spTgt spid="2100"/>
                                        </p:tgtEl>
                                      </p:cBhvr>
                                    </p:animEffect>
                                  </p:childTnLst>
                                </p:cTn>
                              </p:par>
                            </p:childTnLst>
                          </p:cTn>
                        </p:par>
                        <p:par>
                          <p:cTn id="15" fill="hold">
                            <p:stCondLst>
                              <p:cond delay="3000"/>
                            </p:stCondLst>
                            <p:childTnLst>
                              <p:par>
                                <p:cTn id="16" presetID="18" presetClass="entr" presetSubtype="3"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strips(upRight)">
                                      <p:cBhvr>
                                        <p:cTn id="18" dur="500"/>
                                        <p:tgtEl>
                                          <p:spTgt spid="3"/>
                                        </p:tgtEl>
                                      </p:cBhvr>
                                    </p:animEffect>
                                  </p:childTnLst>
                                </p:cTn>
                              </p:par>
                            </p:childTnLst>
                          </p:cTn>
                        </p:par>
                        <p:par>
                          <p:cTn id="19" fill="hold">
                            <p:stCondLst>
                              <p:cond delay="4000"/>
                            </p:stCondLst>
                            <p:childTnLst>
                              <p:par>
                                <p:cTn id="20" presetID="4" presetClass="entr" presetSubtype="32" fill="hold" grpId="0" nodeType="afterEffect">
                                  <p:stCondLst>
                                    <p:cond delay="500"/>
                                  </p:stCondLst>
                                  <p:childTnLst>
                                    <p:set>
                                      <p:cBhvr>
                                        <p:cTn id="21" dur="1" fill="hold">
                                          <p:stCondLst>
                                            <p:cond delay="0"/>
                                          </p:stCondLst>
                                        </p:cTn>
                                        <p:tgtEl>
                                          <p:spTgt spid="2109"/>
                                        </p:tgtEl>
                                        <p:attrNameLst>
                                          <p:attrName>style.visibility</p:attrName>
                                        </p:attrNameLst>
                                      </p:cBhvr>
                                      <p:to>
                                        <p:strVal val="visible"/>
                                      </p:to>
                                    </p:set>
                                    <p:animEffect transition="in" filter="box(out)">
                                      <p:cBhvr>
                                        <p:cTn id="22" dur="500"/>
                                        <p:tgtEl>
                                          <p:spTgt spid="2109"/>
                                        </p:tgtEl>
                                      </p:cBhvr>
                                    </p:animEffect>
                                  </p:childTnLst>
                                </p:cTn>
                              </p:par>
                            </p:childTnLst>
                          </p:cTn>
                        </p:par>
                        <p:par>
                          <p:cTn id="23" fill="hold">
                            <p:stCondLst>
                              <p:cond delay="5000"/>
                            </p:stCondLst>
                            <p:childTnLst>
                              <p:par>
                                <p:cTn id="24" presetID="18" presetClass="entr" presetSubtype="3"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upRight)">
                                      <p:cBhvr>
                                        <p:cTn id="26" dur="500"/>
                                        <p:tgtEl>
                                          <p:spTgt spid="4"/>
                                        </p:tgtEl>
                                      </p:cBhvr>
                                    </p:animEffect>
                                  </p:childTnLst>
                                </p:cTn>
                              </p:par>
                            </p:childTnLst>
                          </p:cTn>
                        </p:par>
                        <p:par>
                          <p:cTn id="27" fill="hold">
                            <p:stCondLst>
                              <p:cond delay="5500"/>
                            </p:stCondLst>
                            <p:childTnLst>
                              <p:par>
                                <p:cTn id="28" presetID="18" presetClass="entr" presetSubtype="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Right)">
                                      <p:cBhvr>
                                        <p:cTn id="30" dur="500"/>
                                        <p:tgtEl>
                                          <p:spTgt spid="5"/>
                                        </p:tgtEl>
                                      </p:cBhvr>
                                    </p:animEffect>
                                  </p:childTnLst>
                                </p:cTn>
                              </p:par>
                            </p:childTnLst>
                          </p:cTn>
                        </p:par>
                        <p:par>
                          <p:cTn id="31" fill="hold">
                            <p:stCondLst>
                              <p:cond delay="6000"/>
                            </p:stCondLst>
                            <p:childTnLst>
                              <p:par>
                                <p:cTn id="32" presetID="2" presetClass="entr" presetSubtype="8" fill="hold" grpId="0" nodeType="afterEffect">
                                  <p:stCondLst>
                                    <p:cond delay="0"/>
                                  </p:stCondLst>
                                  <p:childTnLst>
                                    <p:set>
                                      <p:cBhvr>
                                        <p:cTn id="33" dur="1" fill="hold">
                                          <p:stCondLst>
                                            <p:cond delay="0"/>
                                          </p:stCondLst>
                                        </p:cTn>
                                        <p:tgtEl>
                                          <p:spTgt spid="2112"/>
                                        </p:tgtEl>
                                        <p:attrNameLst>
                                          <p:attrName>style.visibility</p:attrName>
                                        </p:attrNameLst>
                                      </p:cBhvr>
                                      <p:to>
                                        <p:strVal val="visible"/>
                                      </p:to>
                                    </p:set>
                                    <p:anim calcmode="lin" valueType="num">
                                      <p:cBhvr additive="base">
                                        <p:cTn id="34" dur="500" fill="hold"/>
                                        <p:tgtEl>
                                          <p:spTgt spid="2112"/>
                                        </p:tgtEl>
                                        <p:attrNameLst>
                                          <p:attrName>ppt_x</p:attrName>
                                        </p:attrNameLst>
                                      </p:cBhvr>
                                      <p:tavLst>
                                        <p:tav tm="0">
                                          <p:val>
                                            <p:strVal val="0-#ppt_w/2"/>
                                          </p:val>
                                        </p:tav>
                                        <p:tav tm="100000">
                                          <p:val>
                                            <p:strVal val="#ppt_x"/>
                                          </p:val>
                                        </p:tav>
                                      </p:tavLst>
                                    </p:anim>
                                    <p:anim calcmode="lin" valueType="num">
                                      <p:cBhvr additive="base">
                                        <p:cTn id="35" dur="500" fill="hold"/>
                                        <p:tgtEl>
                                          <p:spTgt spid="2112"/>
                                        </p:tgtEl>
                                        <p:attrNameLst>
                                          <p:attrName>ppt_y</p:attrName>
                                        </p:attrNameLst>
                                      </p:cBhvr>
                                      <p:tavLst>
                                        <p:tav tm="0">
                                          <p:val>
                                            <p:strVal val="#ppt_y"/>
                                          </p:val>
                                        </p:tav>
                                        <p:tav tm="100000">
                                          <p:val>
                                            <p:strVal val="#ppt_y"/>
                                          </p:val>
                                        </p:tav>
                                      </p:tavLst>
                                    </p:anim>
                                  </p:childTnLst>
                                </p:cTn>
                              </p:par>
                            </p:childTnLst>
                          </p:cTn>
                        </p:par>
                        <p:par>
                          <p:cTn id="36" fill="hold">
                            <p:stCondLst>
                              <p:cond delay="6500"/>
                            </p:stCondLst>
                            <p:childTnLst>
                              <p:par>
                                <p:cTn id="37" presetID="2" presetClass="entr" presetSubtype="8" fill="hold" grpId="0" nodeType="afterEffect">
                                  <p:stCondLst>
                                    <p:cond delay="0"/>
                                  </p:stCondLst>
                                  <p:childTnLst>
                                    <p:set>
                                      <p:cBhvr>
                                        <p:cTn id="38" dur="1" fill="hold">
                                          <p:stCondLst>
                                            <p:cond delay="0"/>
                                          </p:stCondLst>
                                        </p:cTn>
                                        <p:tgtEl>
                                          <p:spTgt spid="2113"/>
                                        </p:tgtEl>
                                        <p:attrNameLst>
                                          <p:attrName>style.visibility</p:attrName>
                                        </p:attrNameLst>
                                      </p:cBhvr>
                                      <p:to>
                                        <p:strVal val="visible"/>
                                      </p:to>
                                    </p:set>
                                    <p:anim calcmode="lin" valueType="num">
                                      <p:cBhvr additive="base">
                                        <p:cTn id="39" dur="500" fill="hold"/>
                                        <p:tgtEl>
                                          <p:spTgt spid="2113"/>
                                        </p:tgtEl>
                                        <p:attrNameLst>
                                          <p:attrName>ppt_x</p:attrName>
                                        </p:attrNameLst>
                                      </p:cBhvr>
                                      <p:tavLst>
                                        <p:tav tm="0">
                                          <p:val>
                                            <p:strVal val="0-#ppt_w/2"/>
                                          </p:val>
                                        </p:tav>
                                        <p:tav tm="100000">
                                          <p:val>
                                            <p:strVal val="#ppt_x"/>
                                          </p:val>
                                        </p:tav>
                                      </p:tavLst>
                                    </p:anim>
                                    <p:anim calcmode="lin" valueType="num">
                                      <p:cBhvr additive="base">
                                        <p:cTn id="40" dur="500" fill="hold"/>
                                        <p:tgtEl>
                                          <p:spTgt spid="2113"/>
                                        </p:tgtEl>
                                        <p:attrNameLst>
                                          <p:attrName>ppt_y</p:attrName>
                                        </p:attrNameLst>
                                      </p:cBhvr>
                                      <p:tavLst>
                                        <p:tav tm="0">
                                          <p:val>
                                            <p:strVal val="#ppt_y"/>
                                          </p:val>
                                        </p:tav>
                                        <p:tav tm="100000">
                                          <p:val>
                                            <p:strVal val="#ppt_y"/>
                                          </p:val>
                                        </p:tav>
                                      </p:tavLst>
                                    </p:anim>
                                  </p:childTnLst>
                                </p:cTn>
                              </p:par>
                            </p:childTnLst>
                          </p:cTn>
                        </p:par>
                        <p:par>
                          <p:cTn id="41" fill="hold">
                            <p:stCondLst>
                              <p:cond delay="7000"/>
                            </p:stCondLst>
                            <p:childTnLst>
                              <p:par>
                                <p:cTn id="42" presetID="2" presetClass="entr" presetSubtype="8" fill="hold" grpId="0" nodeType="afterEffect">
                                  <p:stCondLst>
                                    <p:cond delay="0"/>
                                  </p:stCondLst>
                                  <p:childTnLst>
                                    <p:set>
                                      <p:cBhvr>
                                        <p:cTn id="43" dur="1" fill="hold">
                                          <p:stCondLst>
                                            <p:cond delay="0"/>
                                          </p:stCondLst>
                                        </p:cTn>
                                        <p:tgtEl>
                                          <p:spTgt spid="2115"/>
                                        </p:tgtEl>
                                        <p:attrNameLst>
                                          <p:attrName>style.visibility</p:attrName>
                                        </p:attrNameLst>
                                      </p:cBhvr>
                                      <p:to>
                                        <p:strVal val="visible"/>
                                      </p:to>
                                    </p:set>
                                    <p:anim calcmode="lin" valueType="num">
                                      <p:cBhvr additive="base">
                                        <p:cTn id="44" dur="500" fill="hold"/>
                                        <p:tgtEl>
                                          <p:spTgt spid="2115"/>
                                        </p:tgtEl>
                                        <p:attrNameLst>
                                          <p:attrName>ppt_x</p:attrName>
                                        </p:attrNameLst>
                                      </p:cBhvr>
                                      <p:tavLst>
                                        <p:tav tm="0">
                                          <p:val>
                                            <p:strVal val="0-#ppt_w/2"/>
                                          </p:val>
                                        </p:tav>
                                        <p:tav tm="100000">
                                          <p:val>
                                            <p:strVal val="#ppt_x"/>
                                          </p:val>
                                        </p:tav>
                                      </p:tavLst>
                                    </p:anim>
                                    <p:anim calcmode="lin" valueType="num">
                                      <p:cBhvr additive="base">
                                        <p:cTn id="45" dur="500" fill="hold"/>
                                        <p:tgtEl>
                                          <p:spTgt spid="2115"/>
                                        </p:tgtEl>
                                        <p:attrNameLst>
                                          <p:attrName>ppt_y</p:attrName>
                                        </p:attrNameLst>
                                      </p:cBhvr>
                                      <p:tavLst>
                                        <p:tav tm="0">
                                          <p:val>
                                            <p:strVal val="#ppt_y"/>
                                          </p:val>
                                        </p:tav>
                                        <p:tav tm="100000">
                                          <p:val>
                                            <p:strVal val="#ppt_y"/>
                                          </p:val>
                                        </p:tav>
                                      </p:tavLst>
                                    </p:anim>
                                  </p:childTnLst>
                                </p:cTn>
                              </p:par>
                            </p:childTnLst>
                          </p:cTn>
                        </p:par>
                        <p:par>
                          <p:cTn id="46" fill="hold">
                            <p:stCondLst>
                              <p:cond delay="7500"/>
                            </p:stCondLst>
                            <p:childTnLst>
                              <p:par>
                                <p:cTn id="47" presetID="18" presetClass="entr" presetSubtype="3"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strips(upRight)">
                                      <p:cBhvr>
                                        <p:cTn id="49" dur="500"/>
                                        <p:tgtEl>
                                          <p:spTgt spid="6"/>
                                        </p:tgtEl>
                                      </p:cBhvr>
                                    </p:animEffect>
                                  </p:childTnLst>
                                </p:cTn>
                              </p:par>
                            </p:childTnLst>
                          </p:cTn>
                        </p:par>
                        <p:par>
                          <p:cTn id="50" fill="hold">
                            <p:stCondLst>
                              <p:cond delay="8000"/>
                            </p:stCondLst>
                            <p:childTnLst>
                              <p:par>
                                <p:cTn id="51" presetID="2" presetClass="entr" presetSubtype="8" fill="hold" grpId="0" nodeType="afterEffect">
                                  <p:stCondLst>
                                    <p:cond delay="3000"/>
                                  </p:stCondLst>
                                  <p:childTnLst>
                                    <p:set>
                                      <p:cBhvr>
                                        <p:cTn id="52" dur="1" fill="hold">
                                          <p:stCondLst>
                                            <p:cond delay="0"/>
                                          </p:stCondLst>
                                        </p:cTn>
                                        <p:tgtEl>
                                          <p:spTgt spid="2123"/>
                                        </p:tgtEl>
                                        <p:attrNameLst>
                                          <p:attrName>style.visibility</p:attrName>
                                        </p:attrNameLst>
                                      </p:cBhvr>
                                      <p:to>
                                        <p:strVal val="visible"/>
                                      </p:to>
                                    </p:set>
                                    <p:anim calcmode="lin" valueType="num">
                                      <p:cBhvr additive="base">
                                        <p:cTn id="53" dur="500" fill="hold"/>
                                        <p:tgtEl>
                                          <p:spTgt spid="2123"/>
                                        </p:tgtEl>
                                        <p:attrNameLst>
                                          <p:attrName>ppt_x</p:attrName>
                                        </p:attrNameLst>
                                      </p:cBhvr>
                                      <p:tavLst>
                                        <p:tav tm="0">
                                          <p:val>
                                            <p:strVal val="0-#ppt_w/2"/>
                                          </p:val>
                                        </p:tav>
                                        <p:tav tm="100000">
                                          <p:val>
                                            <p:strVal val="#ppt_x"/>
                                          </p:val>
                                        </p:tav>
                                      </p:tavLst>
                                    </p:anim>
                                    <p:anim calcmode="lin" valueType="num">
                                      <p:cBhvr additive="base">
                                        <p:cTn id="54" dur="500" fill="hold"/>
                                        <p:tgtEl>
                                          <p:spTgt spid="2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 grpId="0" animBg="1"/>
      <p:bldP spid="2109" grpId="0" animBg="1"/>
      <p:bldP spid="2112" grpId="0" animBg="1" autoUpdateAnimBg="0"/>
      <p:bldP spid="2113" grpId="0" animBg="1" autoUpdateAnimBg="0"/>
      <p:bldP spid="2115" grpId="0" animBg="1" autoUpdateAnimBg="0"/>
      <p:bldP spid="2123"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71000"/>
            </a:schemeClr>
          </a:solidFill>
        </p:spPr>
        <p:txBody>
          <a:bodyPr/>
          <a:lstStyle/>
          <a:p>
            <a:pPr>
              <a:buNone/>
            </a:pPr>
            <a:r>
              <a:rPr lang="en-AU" b="1" u="sng" dirty="0">
                <a:solidFill>
                  <a:srgbClr val="002060"/>
                </a:solidFill>
                <a:latin typeface="Arial" pitchFamily="34" charset="0"/>
                <a:cs typeface="Arial" pitchFamily="34" charset="0"/>
              </a:rPr>
              <a:t>Binding energy</a:t>
            </a:r>
            <a:r>
              <a:rPr lang="en-AU" dirty="0">
                <a:solidFill>
                  <a:srgbClr val="002060"/>
                </a:solidFill>
                <a:latin typeface="Arial" pitchFamily="34" charset="0"/>
                <a:cs typeface="Arial" pitchFamily="34" charset="0"/>
              </a:rPr>
              <a:t> is the "energy equivalent" of the mass that is "missing" after the proton and neutrons are blinded to form an atom.</a:t>
            </a:r>
          </a:p>
          <a:p>
            <a:pPr>
              <a:buNone/>
            </a:pPr>
            <a:r>
              <a:rPr lang="en-AU" dirty="0">
                <a:solidFill>
                  <a:srgbClr val="002060"/>
                </a:solidFill>
                <a:latin typeface="Arial" pitchFamily="34" charset="0"/>
                <a:cs typeface="Arial" pitchFamily="34" charset="0"/>
              </a:rPr>
              <a:t>Generally, the mass of an atom is less than the mass of the nucleons that make up the atom. The difference or "</a:t>
            </a:r>
            <a:r>
              <a:rPr lang="en-AU" b="1" u="sng" dirty="0">
                <a:solidFill>
                  <a:srgbClr val="002060"/>
                </a:solidFill>
                <a:latin typeface="Arial" pitchFamily="34" charset="0"/>
                <a:cs typeface="Arial" pitchFamily="34" charset="0"/>
              </a:rPr>
              <a:t>mass defect</a:t>
            </a:r>
            <a:r>
              <a:rPr lang="en-AU" dirty="0">
                <a:solidFill>
                  <a:srgbClr val="002060"/>
                </a:solidFill>
                <a:latin typeface="Arial" pitchFamily="34" charset="0"/>
                <a:cs typeface="Arial" pitchFamily="34" charset="0"/>
              </a:rPr>
              <a:t>" is the </a:t>
            </a:r>
            <a:r>
              <a:rPr lang="en-AU" b="1" u="sng" dirty="0">
                <a:solidFill>
                  <a:srgbClr val="002060"/>
                </a:solidFill>
                <a:latin typeface="Arial" pitchFamily="34" charset="0"/>
                <a:cs typeface="Arial" pitchFamily="34" charset="0"/>
              </a:rPr>
              <a:t>binding energy</a:t>
            </a:r>
            <a:r>
              <a:rPr lang="en-AU" dirty="0">
                <a:solidFill>
                  <a:srgbClr val="002060"/>
                </a:solidFill>
                <a:latin typeface="Arial" pitchFamily="34" charset="0"/>
                <a:cs typeface="Arial" pitchFamily="34" charset="0"/>
              </a:rPr>
              <a:t>.</a:t>
            </a:r>
          </a:p>
          <a:p>
            <a:pPr>
              <a:buNone/>
            </a:pPr>
            <a:r>
              <a:rPr lang="en-AU" dirty="0">
                <a:solidFill>
                  <a:srgbClr val="002060"/>
                </a:solidFill>
                <a:latin typeface="Arial" pitchFamily="34" charset="0"/>
                <a:cs typeface="Arial" pitchFamily="34" charset="0"/>
              </a:rPr>
              <a:t>The greater the binding energy, then the greater the stability of the atom.</a:t>
            </a:r>
          </a:p>
          <a:p>
            <a:pPr>
              <a:buNone/>
            </a:pPr>
            <a:r>
              <a:rPr lang="en-AU" dirty="0">
                <a:solidFill>
                  <a:srgbClr val="002060"/>
                </a:solidFill>
                <a:latin typeface="Arial" pitchFamily="34" charset="0"/>
                <a:cs typeface="Arial" pitchFamily="34" charset="0"/>
              </a:rPr>
              <a:t>Looking at Einstein's energy equation</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E = m c</a:t>
            </a:r>
            <a:r>
              <a:rPr lang="en-AU" baseline="30000" dirty="0">
                <a:solidFill>
                  <a:srgbClr val="002060"/>
                </a:solidFill>
                <a:latin typeface="Arial" pitchFamily="34" charset="0"/>
                <a:cs typeface="Arial" pitchFamily="34" charset="0"/>
              </a:rPr>
              <a:t>2</a:t>
            </a:r>
          </a:p>
          <a:p>
            <a:pPr>
              <a:buNone/>
            </a:pPr>
            <a:r>
              <a:rPr lang="en-AU" dirty="0">
                <a:solidFill>
                  <a:srgbClr val="002060"/>
                </a:solidFill>
                <a:latin typeface="Arial" pitchFamily="34" charset="0"/>
                <a:cs typeface="Arial" pitchFamily="34" charset="0"/>
              </a:rPr>
              <a:t>It is evident that mass and energy are interchangeable entities.</a:t>
            </a:r>
          </a:p>
          <a:p>
            <a:pPr>
              <a:buNone/>
            </a:pPr>
            <a:r>
              <a:rPr lang="en-AU" dirty="0">
                <a:solidFill>
                  <a:srgbClr val="002060"/>
                </a:solidFill>
                <a:latin typeface="Arial" pitchFamily="34" charset="0"/>
                <a:cs typeface="Arial" pitchFamily="34" charset="0"/>
              </a:rPr>
              <a:t>The "</a:t>
            </a:r>
            <a:r>
              <a:rPr lang="en-AU" b="1" dirty="0">
                <a:solidFill>
                  <a:srgbClr val="002060"/>
                </a:solidFill>
                <a:latin typeface="Arial" pitchFamily="34" charset="0"/>
                <a:cs typeface="Arial" pitchFamily="34" charset="0"/>
              </a:rPr>
              <a:t>actual</a:t>
            </a:r>
            <a:r>
              <a:rPr lang="en-AU" dirty="0">
                <a:solidFill>
                  <a:srgbClr val="002060"/>
                </a:solidFill>
                <a:latin typeface="Arial" pitchFamily="34" charset="0"/>
                <a:cs typeface="Arial" pitchFamily="34" charset="0"/>
              </a:rPr>
              <a:t>" mass of a "</a:t>
            </a:r>
            <a:r>
              <a:rPr lang="en-AU" b="1" dirty="0" err="1">
                <a:solidFill>
                  <a:srgbClr val="002060"/>
                </a:solidFill>
                <a:latin typeface="Arial" pitchFamily="34" charset="0"/>
                <a:cs typeface="Arial" pitchFamily="34" charset="0"/>
              </a:rPr>
              <a:t>binded</a:t>
            </a:r>
            <a:r>
              <a:rPr lang="en-AU" dirty="0">
                <a:solidFill>
                  <a:srgbClr val="002060"/>
                </a:solidFill>
                <a:latin typeface="Arial" pitchFamily="34" charset="0"/>
                <a:cs typeface="Arial" pitchFamily="34" charset="0"/>
              </a:rPr>
              <a:t>" nucleus is measured using a mass spectrometer.</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51" name="Content Placeholder 2"/>
          <p:cNvSpPr txBox="1">
            <a:spLocks/>
          </p:cNvSpPr>
          <p:nvPr/>
        </p:nvSpPr>
        <p:spPr>
          <a:xfrm>
            <a:off x="285720" y="1071546"/>
            <a:ext cx="8501122" cy="3143272"/>
          </a:xfrm>
          <a:prstGeom prst="rect">
            <a:avLst/>
          </a:prstGeom>
          <a:solidFill>
            <a:schemeClr val="bg1">
              <a:lumMod val="85000"/>
              <a:alpha val="47000"/>
            </a:schemeClr>
          </a:solidFill>
        </p:spPr>
        <p:txBody>
          <a:bodyPr/>
          <a:lstStyle/>
          <a:p>
            <a:r>
              <a:rPr lang="en-GB" sz="2400" dirty="0">
                <a:solidFill>
                  <a:srgbClr val="002060"/>
                </a:solidFill>
                <a:latin typeface="Arial" pitchFamily="34" charset="0"/>
                <a:cs typeface="Arial" pitchFamily="34" charset="0"/>
              </a:rPr>
              <a:t>Careful measurements show that the mass of a particular atom is always slightly less than the sum of the masses of the individual   protons, neutrons and electrons of which the atom consists. </a:t>
            </a:r>
          </a:p>
          <a:p>
            <a:r>
              <a:rPr lang="en-GB" sz="2400" dirty="0">
                <a:solidFill>
                  <a:srgbClr val="002060"/>
                </a:solidFill>
                <a:latin typeface="Arial" pitchFamily="34" charset="0"/>
                <a:cs typeface="Arial" pitchFamily="34" charset="0"/>
              </a:rPr>
              <a:t>e.g. a helium nucleus consists of 2 protons and 2 neutrons</a:t>
            </a:r>
          </a:p>
          <a:p>
            <a:endParaRPr lang="en-GB" sz="2400" dirty="0">
              <a:solidFill>
                <a:srgbClr val="002060"/>
              </a:solidFill>
              <a:latin typeface="Arial" pitchFamily="34" charset="0"/>
              <a:cs typeface="Arial" pitchFamily="34" charset="0"/>
            </a:endParaRPr>
          </a:p>
          <a:p>
            <a:r>
              <a:rPr lang="en-GB" sz="2400" dirty="0">
                <a:solidFill>
                  <a:srgbClr val="002060"/>
                </a:solidFill>
                <a:latin typeface="Arial" pitchFamily="34" charset="0"/>
                <a:cs typeface="Arial" pitchFamily="34" charset="0"/>
              </a:rPr>
              <a:t>The difference between the mass of the atom and the sum of the masses of its parts is called the </a:t>
            </a:r>
            <a:r>
              <a:rPr lang="en-GB" sz="2400" b="1" u="sng" dirty="0">
                <a:solidFill>
                  <a:srgbClr val="002060"/>
                </a:solidFill>
                <a:latin typeface="Arial" pitchFamily="34" charset="0"/>
                <a:cs typeface="Arial" pitchFamily="34" charset="0"/>
              </a:rPr>
              <a:t>mass defect</a:t>
            </a:r>
            <a:r>
              <a:rPr lang="en-GB" sz="2400" b="1" dirty="0">
                <a:solidFill>
                  <a:srgbClr val="002060"/>
                </a:solidFill>
                <a:latin typeface="Arial" pitchFamily="34" charset="0"/>
                <a:cs typeface="Arial" pitchFamily="34" charset="0"/>
              </a:rPr>
              <a:t> (m</a:t>
            </a:r>
            <a:r>
              <a:rPr lang="en-GB" sz="2400" b="1" baseline="-25000" dirty="0">
                <a:solidFill>
                  <a:srgbClr val="002060"/>
                </a:solidFill>
                <a:latin typeface="Arial" pitchFamily="34" charset="0"/>
                <a:cs typeface="Arial" pitchFamily="34" charset="0"/>
              </a:rPr>
              <a:t>d</a:t>
            </a:r>
            <a:r>
              <a:rPr lang="en-GB" sz="2400" b="1" dirty="0">
                <a:solidFill>
                  <a:srgbClr val="002060"/>
                </a:solidFill>
                <a:latin typeface="Arial" pitchFamily="34" charset="0"/>
                <a:cs typeface="Arial" pitchFamily="34" charset="0"/>
              </a:rPr>
              <a:t>). </a:t>
            </a:r>
            <a:r>
              <a:rPr lang="en-GB" sz="2400" dirty="0">
                <a:solidFill>
                  <a:srgbClr val="002060"/>
                </a:solidFill>
                <a:latin typeface="Arial" pitchFamily="34" charset="0"/>
                <a:cs typeface="Arial" pitchFamily="34" charset="0"/>
              </a:rPr>
              <a:t>    </a:t>
            </a:r>
          </a:p>
          <a:p>
            <a:r>
              <a:rPr lang="en-GB" sz="2400" dirty="0">
                <a:solidFill>
                  <a:srgbClr val="002060"/>
                </a:solidFill>
                <a:latin typeface="Arial" pitchFamily="34" charset="0"/>
                <a:cs typeface="Arial" pitchFamily="34" charset="0"/>
              </a:rPr>
              <a:t> </a:t>
            </a:r>
          </a:p>
          <a:p>
            <a:endParaRPr lang="en-GB" sz="2400" dirty="0">
              <a:solidFill>
                <a:srgbClr val="002060"/>
              </a:solidFill>
              <a:latin typeface="Arial" pitchFamily="34" charset="0"/>
              <a:cs typeface="Arial" pitchFamily="34"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sym typeface="Symbol"/>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br>
              <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rPr>
            </a:br>
            <a:r>
              <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sym typeface="Symbol"/>
              </a:rPr>
              <a:t> </a:t>
            </a:r>
            <a:r>
              <a:rPr kumimoji="0" lang="en-AU" sz="2400" i="0" u="none" strike="noStrike" kern="0" cap="none" spc="0" normalizeH="0" baseline="-25000" noProof="0" dirty="0">
                <a:ln>
                  <a:noFill/>
                </a:ln>
                <a:solidFill>
                  <a:srgbClr val="002060"/>
                </a:solidFill>
                <a:effectLst/>
                <a:uLnTx/>
                <a:uFillTx/>
                <a:latin typeface="Arial" pitchFamily="34" charset="0"/>
                <a:cs typeface="Arial" pitchFamily="34" charset="0"/>
                <a:sym typeface="Symbol"/>
              </a:rPr>
              <a:t> </a:t>
            </a:r>
            <a:endPar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endParaRPr>
          </a:p>
        </p:txBody>
      </p:sp>
      <p:sp>
        <p:nvSpPr>
          <p:cNvPr id="6161" name="Oval 17"/>
          <p:cNvSpPr>
            <a:spLocks noChangeArrowheads="1"/>
          </p:cNvSpPr>
          <p:nvPr/>
        </p:nvSpPr>
        <p:spPr bwMode="auto">
          <a:xfrm>
            <a:off x="2743200" y="5781692"/>
            <a:ext cx="76200" cy="76200"/>
          </a:xfrm>
          <a:prstGeom prst="ellipse">
            <a:avLst/>
          </a:prstGeom>
          <a:solidFill>
            <a:srgbClr val="FF0000"/>
          </a:solidFill>
          <a:ln w="9525">
            <a:solidFill>
              <a:schemeClr val="tx1"/>
            </a:solidFill>
            <a:round/>
            <a:headEnd/>
            <a:tailEnd/>
          </a:ln>
        </p:spPr>
        <p:txBody>
          <a:bodyPr wrap="none" anchor="ctr"/>
          <a:lstStyle/>
          <a:p>
            <a:endParaRPr lang="en-AU"/>
          </a:p>
        </p:txBody>
      </p:sp>
      <p:sp>
        <p:nvSpPr>
          <p:cNvPr id="6162" name="Oval 18"/>
          <p:cNvSpPr>
            <a:spLocks noChangeArrowheads="1"/>
          </p:cNvSpPr>
          <p:nvPr/>
        </p:nvSpPr>
        <p:spPr bwMode="auto">
          <a:xfrm>
            <a:off x="2895600" y="5781692"/>
            <a:ext cx="76200" cy="76200"/>
          </a:xfrm>
          <a:prstGeom prst="ellipse">
            <a:avLst/>
          </a:prstGeom>
          <a:solidFill>
            <a:srgbClr val="FF0000"/>
          </a:solidFill>
          <a:ln w="9525">
            <a:solidFill>
              <a:schemeClr val="tx1"/>
            </a:solidFill>
            <a:round/>
            <a:headEnd/>
            <a:tailEnd/>
          </a:ln>
        </p:spPr>
        <p:txBody>
          <a:bodyPr wrap="none" anchor="ctr"/>
          <a:lstStyle/>
          <a:p>
            <a:endParaRPr lang="en-AU"/>
          </a:p>
        </p:txBody>
      </p:sp>
      <p:sp>
        <p:nvSpPr>
          <p:cNvPr id="6163" name="Oval 19"/>
          <p:cNvSpPr>
            <a:spLocks noChangeArrowheads="1"/>
          </p:cNvSpPr>
          <p:nvPr/>
        </p:nvSpPr>
        <p:spPr bwMode="auto">
          <a:xfrm>
            <a:off x="3124200" y="5781692"/>
            <a:ext cx="76200" cy="76200"/>
          </a:xfrm>
          <a:prstGeom prst="ellipse">
            <a:avLst/>
          </a:prstGeom>
          <a:solidFill>
            <a:schemeClr val="bg2"/>
          </a:solidFill>
          <a:ln w="9525">
            <a:solidFill>
              <a:schemeClr val="tx1"/>
            </a:solidFill>
            <a:round/>
            <a:headEnd/>
            <a:tailEnd/>
          </a:ln>
        </p:spPr>
        <p:txBody>
          <a:bodyPr wrap="none" anchor="ctr"/>
          <a:lstStyle/>
          <a:p>
            <a:endParaRPr lang="en-AU"/>
          </a:p>
        </p:txBody>
      </p:sp>
      <p:sp>
        <p:nvSpPr>
          <p:cNvPr id="6166" name="Oval 22"/>
          <p:cNvSpPr>
            <a:spLocks noChangeArrowheads="1"/>
          </p:cNvSpPr>
          <p:nvPr/>
        </p:nvSpPr>
        <p:spPr bwMode="auto">
          <a:xfrm>
            <a:off x="3276600" y="5715016"/>
            <a:ext cx="76200" cy="76200"/>
          </a:xfrm>
          <a:prstGeom prst="ellipse">
            <a:avLst/>
          </a:prstGeom>
          <a:solidFill>
            <a:schemeClr val="bg2"/>
          </a:solidFill>
          <a:ln w="9525">
            <a:solidFill>
              <a:schemeClr val="tx1"/>
            </a:solidFill>
            <a:round/>
            <a:headEnd/>
            <a:tailEnd/>
          </a:ln>
        </p:spPr>
        <p:txBody>
          <a:bodyPr wrap="none" anchor="ctr"/>
          <a:lstStyle/>
          <a:p>
            <a:endParaRPr lang="en-AU"/>
          </a:p>
        </p:txBody>
      </p:sp>
      <p:grpSp>
        <p:nvGrpSpPr>
          <p:cNvPr id="2" name="Group 43"/>
          <p:cNvGrpSpPr>
            <a:grpSpLocks/>
          </p:cNvGrpSpPr>
          <p:nvPr/>
        </p:nvGrpSpPr>
        <p:grpSpPr bwMode="auto">
          <a:xfrm>
            <a:off x="2438400" y="4862530"/>
            <a:ext cx="3581400" cy="1066800"/>
            <a:chOff x="1536" y="2304"/>
            <a:chExt cx="2256" cy="672"/>
          </a:xfrm>
        </p:grpSpPr>
        <p:sp>
          <p:nvSpPr>
            <p:cNvPr id="10281" name="Rectangle 9"/>
            <p:cNvSpPr>
              <a:spLocks noChangeArrowheads="1"/>
            </p:cNvSpPr>
            <p:nvPr/>
          </p:nvSpPr>
          <p:spPr bwMode="auto">
            <a:xfrm>
              <a:off x="1920" y="2304"/>
              <a:ext cx="1488" cy="48"/>
            </a:xfrm>
            <a:prstGeom prst="rect">
              <a:avLst/>
            </a:prstGeom>
            <a:solidFill>
              <a:schemeClr val="accent1"/>
            </a:solidFill>
            <a:ln w="9525">
              <a:solidFill>
                <a:schemeClr val="tx1"/>
              </a:solidFill>
              <a:miter lim="800000"/>
              <a:headEnd/>
              <a:tailEnd/>
            </a:ln>
          </p:spPr>
          <p:txBody>
            <a:bodyPr wrap="none" anchor="ctr"/>
            <a:lstStyle/>
            <a:p>
              <a:endParaRPr lang="en-AU"/>
            </a:p>
          </p:txBody>
        </p:sp>
        <p:sp>
          <p:nvSpPr>
            <p:cNvPr id="10282" name="AutoShape 10"/>
            <p:cNvSpPr>
              <a:spLocks noChangeArrowheads="1"/>
            </p:cNvSpPr>
            <p:nvPr/>
          </p:nvSpPr>
          <p:spPr bwMode="auto">
            <a:xfrm>
              <a:off x="2592" y="2352"/>
              <a:ext cx="96" cy="192"/>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AU"/>
            </a:p>
          </p:txBody>
        </p:sp>
        <p:sp>
          <p:nvSpPr>
            <p:cNvPr id="10283" name="Line 11"/>
            <p:cNvSpPr>
              <a:spLocks noChangeShapeType="1"/>
            </p:cNvSpPr>
            <p:nvPr/>
          </p:nvSpPr>
          <p:spPr bwMode="auto">
            <a:xfrm flipH="1">
              <a:off x="1632" y="2352"/>
              <a:ext cx="288" cy="576"/>
            </a:xfrm>
            <a:prstGeom prst="line">
              <a:avLst/>
            </a:prstGeom>
            <a:noFill/>
            <a:ln w="9525">
              <a:solidFill>
                <a:schemeClr val="tx1"/>
              </a:solidFill>
              <a:round/>
              <a:headEnd/>
              <a:tailEnd/>
            </a:ln>
          </p:spPr>
          <p:txBody>
            <a:bodyPr/>
            <a:lstStyle/>
            <a:p>
              <a:endParaRPr lang="en-AU"/>
            </a:p>
          </p:txBody>
        </p:sp>
        <p:sp>
          <p:nvSpPr>
            <p:cNvPr id="10284" name="Line 12"/>
            <p:cNvSpPr>
              <a:spLocks noChangeShapeType="1"/>
            </p:cNvSpPr>
            <p:nvPr/>
          </p:nvSpPr>
          <p:spPr bwMode="auto">
            <a:xfrm flipH="1">
              <a:off x="3120" y="2352"/>
              <a:ext cx="288" cy="576"/>
            </a:xfrm>
            <a:prstGeom prst="line">
              <a:avLst/>
            </a:prstGeom>
            <a:noFill/>
            <a:ln w="9525">
              <a:solidFill>
                <a:schemeClr val="tx1"/>
              </a:solidFill>
              <a:round/>
              <a:headEnd/>
              <a:tailEnd/>
            </a:ln>
          </p:spPr>
          <p:txBody>
            <a:bodyPr/>
            <a:lstStyle/>
            <a:p>
              <a:endParaRPr lang="en-AU"/>
            </a:p>
          </p:txBody>
        </p:sp>
        <p:sp>
          <p:nvSpPr>
            <p:cNvPr id="10285" name="Line 13"/>
            <p:cNvSpPr>
              <a:spLocks noChangeShapeType="1"/>
            </p:cNvSpPr>
            <p:nvPr/>
          </p:nvSpPr>
          <p:spPr bwMode="auto">
            <a:xfrm>
              <a:off x="1920" y="2352"/>
              <a:ext cx="288" cy="576"/>
            </a:xfrm>
            <a:prstGeom prst="line">
              <a:avLst/>
            </a:prstGeom>
            <a:noFill/>
            <a:ln w="9525">
              <a:solidFill>
                <a:schemeClr val="tx1"/>
              </a:solidFill>
              <a:round/>
              <a:headEnd/>
              <a:tailEnd/>
            </a:ln>
          </p:spPr>
          <p:txBody>
            <a:bodyPr/>
            <a:lstStyle/>
            <a:p>
              <a:endParaRPr lang="en-AU"/>
            </a:p>
          </p:txBody>
        </p:sp>
        <p:sp>
          <p:nvSpPr>
            <p:cNvPr id="10286" name="Line 14"/>
            <p:cNvSpPr>
              <a:spLocks noChangeShapeType="1"/>
            </p:cNvSpPr>
            <p:nvPr/>
          </p:nvSpPr>
          <p:spPr bwMode="auto">
            <a:xfrm>
              <a:off x="3408" y="2352"/>
              <a:ext cx="288" cy="576"/>
            </a:xfrm>
            <a:prstGeom prst="line">
              <a:avLst/>
            </a:prstGeom>
            <a:noFill/>
            <a:ln w="9525">
              <a:solidFill>
                <a:schemeClr val="tx1"/>
              </a:solidFill>
              <a:round/>
              <a:headEnd/>
              <a:tailEnd/>
            </a:ln>
          </p:spPr>
          <p:txBody>
            <a:bodyPr/>
            <a:lstStyle/>
            <a:p>
              <a:endParaRPr lang="en-AU"/>
            </a:p>
          </p:txBody>
        </p:sp>
        <p:sp>
          <p:nvSpPr>
            <p:cNvPr id="10287" name="AutoShape 15"/>
            <p:cNvSpPr>
              <a:spLocks noChangeArrowheads="1"/>
            </p:cNvSpPr>
            <p:nvPr/>
          </p:nvSpPr>
          <p:spPr bwMode="auto">
            <a:xfrm flipV="1">
              <a:off x="1536" y="2832"/>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sp>
          <p:nvSpPr>
            <p:cNvPr id="10288" name="AutoShape 16"/>
            <p:cNvSpPr>
              <a:spLocks noChangeArrowheads="1"/>
            </p:cNvSpPr>
            <p:nvPr/>
          </p:nvSpPr>
          <p:spPr bwMode="auto">
            <a:xfrm flipV="1">
              <a:off x="3024" y="2832"/>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grpSp>
      <p:grpSp>
        <p:nvGrpSpPr>
          <p:cNvPr id="3" name="Group 26"/>
          <p:cNvGrpSpPr>
            <a:grpSpLocks/>
          </p:cNvGrpSpPr>
          <p:nvPr/>
        </p:nvGrpSpPr>
        <p:grpSpPr bwMode="auto">
          <a:xfrm>
            <a:off x="5410200" y="5705492"/>
            <a:ext cx="152400" cy="152400"/>
            <a:chOff x="3936" y="3120"/>
            <a:chExt cx="96" cy="96"/>
          </a:xfrm>
        </p:grpSpPr>
        <p:sp>
          <p:nvSpPr>
            <p:cNvPr id="10276" name="Oval 21"/>
            <p:cNvSpPr>
              <a:spLocks noChangeArrowheads="1"/>
            </p:cNvSpPr>
            <p:nvPr/>
          </p:nvSpPr>
          <p:spPr bwMode="auto">
            <a:xfrm>
              <a:off x="3984" y="3168"/>
              <a:ext cx="48" cy="48"/>
            </a:xfrm>
            <a:prstGeom prst="ellipse">
              <a:avLst/>
            </a:prstGeom>
            <a:solidFill>
              <a:srgbClr val="FF0000"/>
            </a:solidFill>
            <a:ln w="9525">
              <a:solidFill>
                <a:schemeClr val="tx1"/>
              </a:solidFill>
              <a:round/>
              <a:headEnd/>
              <a:tailEnd/>
            </a:ln>
          </p:spPr>
          <p:txBody>
            <a:bodyPr wrap="none" anchor="ctr"/>
            <a:lstStyle/>
            <a:p>
              <a:endParaRPr lang="en-AU"/>
            </a:p>
          </p:txBody>
        </p:sp>
        <p:grpSp>
          <p:nvGrpSpPr>
            <p:cNvPr id="5" name="Group 25"/>
            <p:cNvGrpSpPr>
              <a:grpSpLocks/>
            </p:cNvGrpSpPr>
            <p:nvPr/>
          </p:nvGrpSpPr>
          <p:grpSpPr bwMode="auto">
            <a:xfrm>
              <a:off x="3936" y="3120"/>
              <a:ext cx="96" cy="96"/>
              <a:chOff x="3360" y="2832"/>
              <a:chExt cx="96" cy="96"/>
            </a:xfrm>
          </p:grpSpPr>
          <p:sp>
            <p:nvSpPr>
              <p:cNvPr id="10278" name="Oval 20"/>
              <p:cNvSpPr>
                <a:spLocks noChangeArrowheads="1"/>
              </p:cNvSpPr>
              <p:nvPr/>
            </p:nvSpPr>
            <p:spPr bwMode="auto">
              <a:xfrm>
                <a:off x="3360"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79" name="Oval 23"/>
              <p:cNvSpPr>
                <a:spLocks noChangeArrowheads="1"/>
              </p:cNvSpPr>
              <p:nvPr/>
            </p:nvSpPr>
            <p:spPr bwMode="auto">
              <a:xfrm>
                <a:off x="3360" y="2880"/>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80" name="Oval 24"/>
              <p:cNvSpPr>
                <a:spLocks noChangeArrowheads="1"/>
              </p:cNvSpPr>
              <p:nvPr/>
            </p:nvSpPr>
            <p:spPr bwMode="auto">
              <a:xfrm>
                <a:off x="3408"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6188" name="Text Box 44"/>
          <p:cNvSpPr txBox="1">
            <a:spLocks noChangeArrowheads="1"/>
          </p:cNvSpPr>
          <p:nvPr/>
        </p:nvSpPr>
        <p:spPr bwMode="auto">
          <a:xfrm>
            <a:off x="714348" y="6286520"/>
            <a:ext cx="3643338" cy="461665"/>
          </a:xfrm>
          <a:prstGeom prst="rect">
            <a:avLst/>
          </a:prstGeom>
          <a:noFill/>
          <a:ln w="9525">
            <a:noFill/>
            <a:miter lim="800000"/>
            <a:headEnd/>
            <a:tailEnd/>
          </a:ln>
        </p:spPr>
        <p:txBody>
          <a:bodyPr wrap="square">
            <a:spAutoFit/>
          </a:bodyPr>
          <a:lstStyle/>
          <a:p>
            <a:pPr>
              <a:spcBef>
                <a:spcPct val="50000"/>
              </a:spcBef>
            </a:pPr>
            <a:r>
              <a:rPr lang="en-GB" sz="2400" b="1" dirty="0">
                <a:solidFill>
                  <a:srgbClr val="002060"/>
                </a:solidFill>
                <a:latin typeface="Arial" pitchFamily="34" charset="0"/>
                <a:cs typeface="Arial" pitchFamily="34" charset="0"/>
              </a:rPr>
              <a:t>2 protons &amp; 2 neutrons</a:t>
            </a:r>
          </a:p>
        </p:txBody>
      </p:sp>
      <p:sp>
        <p:nvSpPr>
          <p:cNvPr id="6189" name="Text Box 45"/>
          <p:cNvSpPr txBox="1">
            <a:spLocks noChangeArrowheads="1"/>
          </p:cNvSpPr>
          <p:nvPr/>
        </p:nvSpPr>
        <p:spPr bwMode="auto">
          <a:xfrm>
            <a:off x="4429124" y="6286520"/>
            <a:ext cx="2286000" cy="461665"/>
          </a:xfrm>
          <a:prstGeom prst="rect">
            <a:avLst/>
          </a:prstGeom>
          <a:noFill/>
          <a:ln w="9525">
            <a:noFill/>
            <a:miter lim="800000"/>
            <a:headEnd/>
            <a:tailEnd/>
          </a:ln>
        </p:spPr>
        <p:txBody>
          <a:bodyPr>
            <a:spAutoFit/>
          </a:bodyPr>
          <a:lstStyle/>
          <a:p>
            <a:pPr algn="ctr">
              <a:spcBef>
                <a:spcPct val="50000"/>
              </a:spcBef>
            </a:pPr>
            <a:r>
              <a:rPr lang="en-GB" sz="2400" b="1" dirty="0">
                <a:solidFill>
                  <a:srgbClr val="002060"/>
                </a:solidFill>
                <a:latin typeface="Arial" pitchFamily="34" charset="0"/>
                <a:cs typeface="Arial" pitchFamily="34" charset="0"/>
              </a:rPr>
              <a:t>Helium atom</a:t>
            </a:r>
          </a:p>
        </p:txBody>
      </p:sp>
      <p:sp>
        <p:nvSpPr>
          <p:cNvPr id="6197" name="Rectangle 53"/>
          <p:cNvSpPr>
            <a:spLocks noChangeArrowheads="1"/>
          </p:cNvSpPr>
          <p:nvPr/>
        </p:nvSpPr>
        <p:spPr bwMode="auto">
          <a:xfrm>
            <a:off x="2133600" y="4572008"/>
            <a:ext cx="3962400" cy="1714512"/>
          </a:xfrm>
          <a:prstGeom prst="rect">
            <a:avLst/>
          </a:prstGeom>
          <a:solidFill>
            <a:schemeClr val="hlink"/>
          </a:solidFill>
          <a:ln w="9525">
            <a:solidFill>
              <a:schemeClr val="hlink"/>
            </a:solidFill>
            <a:miter lim="800000"/>
            <a:headEnd/>
            <a:tailEnd/>
          </a:ln>
        </p:spPr>
        <p:txBody>
          <a:bodyPr wrap="none" anchor="ctr"/>
          <a:lstStyle/>
          <a:p>
            <a:endParaRPr lang="en-AU"/>
          </a:p>
        </p:txBody>
      </p:sp>
      <p:grpSp>
        <p:nvGrpSpPr>
          <p:cNvPr id="6" name="Group 52"/>
          <p:cNvGrpSpPr>
            <a:grpSpLocks/>
          </p:cNvGrpSpPr>
          <p:nvPr/>
        </p:nvGrpSpPr>
        <p:grpSpPr bwMode="auto">
          <a:xfrm>
            <a:off x="2135188" y="4860942"/>
            <a:ext cx="3579813" cy="1068388"/>
            <a:chOff x="4513" y="2256"/>
            <a:chExt cx="2255" cy="673"/>
          </a:xfrm>
        </p:grpSpPr>
        <p:sp>
          <p:nvSpPr>
            <p:cNvPr id="10257" name="AutoShape 30"/>
            <p:cNvSpPr>
              <a:spLocks noChangeArrowheads="1"/>
            </p:cNvSpPr>
            <p:nvPr/>
          </p:nvSpPr>
          <p:spPr bwMode="auto">
            <a:xfrm>
              <a:off x="5568" y="2304"/>
              <a:ext cx="96" cy="192"/>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AU"/>
            </a:p>
          </p:txBody>
        </p:sp>
        <p:grpSp>
          <p:nvGrpSpPr>
            <p:cNvPr id="7" name="Group 51"/>
            <p:cNvGrpSpPr>
              <a:grpSpLocks/>
            </p:cNvGrpSpPr>
            <p:nvPr/>
          </p:nvGrpSpPr>
          <p:grpSpPr bwMode="auto">
            <a:xfrm rot="-600000">
              <a:off x="4513" y="2256"/>
              <a:ext cx="2255" cy="673"/>
              <a:chOff x="4513" y="2256"/>
              <a:chExt cx="2255" cy="673"/>
            </a:xfrm>
          </p:grpSpPr>
          <p:sp>
            <p:nvSpPr>
              <p:cNvPr id="10259" name="Rectangle 29"/>
              <p:cNvSpPr>
                <a:spLocks noChangeArrowheads="1"/>
              </p:cNvSpPr>
              <p:nvPr/>
            </p:nvSpPr>
            <p:spPr bwMode="auto">
              <a:xfrm>
                <a:off x="4896" y="2256"/>
                <a:ext cx="1488" cy="48"/>
              </a:xfrm>
              <a:prstGeom prst="rect">
                <a:avLst/>
              </a:prstGeom>
              <a:solidFill>
                <a:schemeClr val="accent1"/>
              </a:solidFill>
              <a:ln w="9525">
                <a:solidFill>
                  <a:schemeClr val="tx1"/>
                </a:solidFill>
                <a:miter lim="800000"/>
                <a:headEnd/>
                <a:tailEnd/>
              </a:ln>
            </p:spPr>
            <p:txBody>
              <a:bodyPr wrap="none" anchor="ctr"/>
              <a:lstStyle/>
              <a:p>
                <a:endParaRPr lang="en-AU"/>
              </a:p>
            </p:txBody>
          </p:sp>
          <p:sp>
            <p:nvSpPr>
              <p:cNvPr id="10260" name="Line 31"/>
              <p:cNvSpPr>
                <a:spLocks noChangeShapeType="1"/>
              </p:cNvSpPr>
              <p:nvPr/>
            </p:nvSpPr>
            <p:spPr bwMode="auto">
              <a:xfrm flipH="1">
                <a:off x="4608" y="2304"/>
                <a:ext cx="288" cy="576"/>
              </a:xfrm>
              <a:prstGeom prst="line">
                <a:avLst/>
              </a:prstGeom>
              <a:noFill/>
              <a:ln w="9525">
                <a:solidFill>
                  <a:schemeClr val="tx1"/>
                </a:solidFill>
                <a:round/>
                <a:headEnd/>
                <a:tailEnd/>
              </a:ln>
            </p:spPr>
            <p:txBody>
              <a:bodyPr/>
              <a:lstStyle/>
              <a:p>
                <a:endParaRPr lang="en-AU"/>
              </a:p>
            </p:txBody>
          </p:sp>
          <p:sp>
            <p:nvSpPr>
              <p:cNvPr id="10261" name="Line 32"/>
              <p:cNvSpPr>
                <a:spLocks noChangeShapeType="1"/>
              </p:cNvSpPr>
              <p:nvPr/>
            </p:nvSpPr>
            <p:spPr bwMode="auto">
              <a:xfrm flipH="1">
                <a:off x="6096" y="2304"/>
                <a:ext cx="288" cy="576"/>
              </a:xfrm>
              <a:prstGeom prst="line">
                <a:avLst/>
              </a:prstGeom>
              <a:noFill/>
              <a:ln w="9525">
                <a:solidFill>
                  <a:schemeClr val="tx1"/>
                </a:solidFill>
                <a:round/>
                <a:headEnd/>
                <a:tailEnd/>
              </a:ln>
            </p:spPr>
            <p:txBody>
              <a:bodyPr/>
              <a:lstStyle/>
              <a:p>
                <a:endParaRPr lang="en-AU"/>
              </a:p>
            </p:txBody>
          </p:sp>
          <p:sp>
            <p:nvSpPr>
              <p:cNvPr id="10262" name="Line 33"/>
              <p:cNvSpPr>
                <a:spLocks noChangeShapeType="1"/>
              </p:cNvSpPr>
              <p:nvPr/>
            </p:nvSpPr>
            <p:spPr bwMode="auto">
              <a:xfrm>
                <a:off x="4896" y="2304"/>
                <a:ext cx="288" cy="576"/>
              </a:xfrm>
              <a:prstGeom prst="line">
                <a:avLst/>
              </a:prstGeom>
              <a:noFill/>
              <a:ln w="9525">
                <a:solidFill>
                  <a:schemeClr val="tx1"/>
                </a:solidFill>
                <a:round/>
                <a:headEnd/>
                <a:tailEnd/>
              </a:ln>
            </p:spPr>
            <p:txBody>
              <a:bodyPr/>
              <a:lstStyle/>
              <a:p>
                <a:endParaRPr lang="en-AU"/>
              </a:p>
            </p:txBody>
          </p:sp>
          <p:sp>
            <p:nvSpPr>
              <p:cNvPr id="10263" name="Line 34"/>
              <p:cNvSpPr>
                <a:spLocks noChangeShapeType="1"/>
              </p:cNvSpPr>
              <p:nvPr/>
            </p:nvSpPr>
            <p:spPr bwMode="auto">
              <a:xfrm>
                <a:off x="6384" y="2304"/>
                <a:ext cx="288" cy="576"/>
              </a:xfrm>
              <a:prstGeom prst="line">
                <a:avLst/>
              </a:prstGeom>
              <a:noFill/>
              <a:ln w="9525">
                <a:solidFill>
                  <a:schemeClr val="tx1"/>
                </a:solidFill>
                <a:round/>
                <a:headEnd/>
                <a:tailEnd/>
              </a:ln>
            </p:spPr>
            <p:txBody>
              <a:bodyPr/>
              <a:lstStyle/>
              <a:p>
                <a:endParaRPr lang="en-AU"/>
              </a:p>
            </p:txBody>
          </p:sp>
          <p:sp>
            <p:nvSpPr>
              <p:cNvPr id="10264" name="AutoShape 35"/>
              <p:cNvSpPr>
                <a:spLocks noChangeArrowheads="1"/>
              </p:cNvSpPr>
              <p:nvPr/>
            </p:nvSpPr>
            <p:spPr bwMode="auto">
              <a:xfrm flipV="1">
                <a:off x="4513" y="2784"/>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sp>
            <p:nvSpPr>
              <p:cNvPr id="10265" name="AutoShape 36"/>
              <p:cNvSpPr>
                <a:spLocks noChangeArrowheads="1"/>
              </p:cNvSpPr>
              <p:nvPr/>
            </p:nvSpPr>
            <p:spPr bwMode="auto">
              <a:xfrm flipV="1">
                <a:off x="6000" y="2785"/>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grpSp>
            <p:nvGrpSpPr>
              <p:cNvPr id="8" name="Group 37"/>
              <p:cNvGrpSpPr>
                <a:grpSpLocks/>
              </p:cNvGrpSpPr>
              <p:nvPr/>
            </p:nvGrpSpPr>
            <p:grpSpPr bwMode="auto">
              <a:xfrm>
                <a:off x="6336" y="2784"/>
                <a:ext cx="96" cy="96"/>
                <a:chOff x="3936" y="3120"/>
                <a:chExt cx="96" cy="96"/>
              </a:xfrm>
            </p:grpSpPr>
            <p:sp>
              <p:nvSpPr>
                <p:cNvPr id="10271" name="Oval 38"/>
                <p:cNvSpPr>
                  <a:spLocks noChangeArrowheads="1"/>
                </p:cNvSpPr>
                <p:nvPr/>
              </p:nvSpPr>
              <p:spPr bwMode="auto">
                <a:xfrm>
                  <a:off x="3984" y="3168"/>
                  <a:ext cx="48" cy="48"/>
                </a:xfrm>
                <a:prstGeom prst="ellipse">
                  <a:avLst/>
                </a:prstGeom>
                <a:solidFill>
                  <a:srgbClr val="FF0000"/>
                </a:solidFill>
                <a:ln w="9525">
                  <a:solidFill>
                    <a:schemeClr val="tx1"/>
                  </a:solidFill>
                  <a:round/>
                  <a:headEnd/>
                  <a:tailEnd/>
                </a:ln>
              </p:spPr>
              <p:txBody>
                <a:bodyPr wrap="none" anchor="ctr"/>
                <a:lstStyle/>
                <a:p>
                  <a:endParaRPr lang="en-AU"/>
                </a:p>
              </p:txBody>
            </p:sp>
            <p:grpSp>
              <p:nvGrpSpPr>
                <p:cNvPr id="9" name="Group 39"/>
                <p:cNvGrpSpPr>
                  <a:grpSpLocks/>
                </p:cNvGrpSpPr>
                <p:nvPr/>
              </p:nvGrpSpPr>
              <p:grpSpPr bwMode="auto">
                <a:xfrm>
                  <a:off x="3936" y="3120"/>
                  <a:ext cx="96" cy="96"/>
                  <a:chOff x="3360" y="2832"/>
                  <a:chExt cx="96" cy="96"/>
                </a:xfrm>
              </p:grpSpPr>
              <p:sp>
                <p:nvSpPr>
                  <p:cNvPr id="10273" name="Oval 40"/>
                  <p:cNvSpPr>
                    <a:spLocks noChangeArrowheads="1"/>
                  </p:cNvSpPr>
                  <p:nvPr/>
                </p:nvSpPr>
                <p:spPr bwMode="auto">
                  <a:xfrm>
                    <a:off x="3360"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74" name="Oval 41"/>
                  <p:cNvSpPr>
                    <a:spLocks noChangeArrowheads="1"/>
                  </p:cNvSpPr>
                  <p:nvPr/>
                </p:nvSpPr>
                <p:spPr bwMode="auto">
                  <a:xfrm>
                    <a:off x="3360" y="2880"/>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75" name="Oval 42"/>
                  <p:cNvSpPr>
                    <a:spLocks noChangeArrowheads="1"/>
                  </p:cNvSpPr>
                  <p:nvPr/>
                </p:nvSpPr>
                <p:spPr bwMode="auto">
                  <a:xfrm>
                    <a:off x="3408"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10267" name="Oval 47"/>
              <p:cNvSpPr>
                <a:spLocks noChangeArrowheads="1"/>
              </p:cNvSpPr>
              <p:nvPr/>
            </p:nvSpPr>
            <p:spPr bwMode="auto">
              <a:xfrm>
                <a:off x="4752"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68" name="Oval 48"/>
              <p:cNvSpPr>
                <a:spLocks noChangeArrowheads="1"/>
              </p:cNvSpPr>
              <p:nvPr/>
            </p:nvSpPr>
            <p:spPr bwMode="auto">
              <a:xfrm>
                <a:off x="4848"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69" name="Oval 49"/>
              <p:cNvSpPr>
                <a:spLocks noChangeArrowheads="1"/>
              </p:cNvSpPr>
              <p:nvPr/>
            </p:nvSpPr>
            <p:spPr bwMode="auto">
              <a:xfrm>
                <a:off x="4944" y="2832"/>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70" name="Oval 50"/>
              <p:cNvSpPr>
                <a:spLocks noChangeArrowheads="1"/>
              </p:cNvSpPr>
              <p:nvPr/>
            </p:nvSpPr>
            <p:spPr bwMode="auto">
              <a:xfrm>
                <a:off x="5040"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49" name="Title 1"/>
          <p:cNvSpPr txBox="1">
            <a:spLocks/>
          </p:cNvSpPr>
          <p:nvPr/>
        </p:nvSpPr>
        <p:spPr>
          <a:xfrm>
            <a:off x="285720" y="0"/>
            <a:ext cx="88582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AU" sz="1400" b="1" i="1" kern="0" dirty="0">
              <a:solidFill>
                <a:srgbClr val="002060"/>
              </a:solidFill>
              <a:latin typeface="+mj-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1" i="1" u="none" strike="noStrike" kern="0" cap="none" spc="0" normalizeH="0" baseline="0" noProof="0" dirty="0">
                <a:ln>
                  <a:noFill/>
                </a:ln>
                <a:solidFill>
                  <a:srgbClr val="002060"/>
                </a:solidFill>
                <a:effectLst/>
                <a:uLnTx/>
                <a:uFillTx/>
                <a:latin typeface="+mj-lt"/>
                <a:ea typeface="+mj-ea"/>
                <a:cs typeface="+mj-cs"/>
              </a:rPr>
              <a:t>Binding Energy and Mass Defect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1" fill="hold" grpId="0" nodeType="afterEffect">
                                  <p:stCondLst>
                                    <p:cond delay="1500"/>
                                  </p:stCondLst>
                                  <p:childTnLst>
                                    <p:set>
                                      <p:cBhvr>
                                        <p:cTn id="11" dur="1" fill="hold">
                                          <p:stCondLst>
                                            <p:cond delay="0"/>
                                          </p:stCondLst>
                                        </p:cTn>
                                        <p:tgtEl>
                                          <p:spTgt spid="6161"/>
                                        </p:tgtEl>
                                        <p:attrNameLst>
                                          <p:attrName>style.visibility</p:attrName>
                                        </p:attrNameLst>
                                      </p:cBhvr>
                                      <p:to>
                                        <p:strVal val="visible"/>
                                      </p:to>
                                    </p:set>
                                    <p:anim calcmode="lin" valueType="num">
                                      <p:cBhvr additive="base">
                                        <p:cTn id="12" dur="500" fill="hold"/>
                                        <p:tgtEl>
                                          <p:spTgt spid="6161"/>
                                        </p:tgtEl>
                                        <p:attrNameLst>
                                          <p:attrName>ppt_x</p:attrName>
                                        </p:attrNameLst>
                                      </p:cBhvr>
                                      <p:tavLst>
                                        <p:tav tm="0">
                                          <p:val>
                                            <p:strVal val="#ppt_x"/>
                                          </p:val>
                                        </p:tav>
                                        <p:tav tm="100000">
                                          <p:val>
                                            <p:strVal val="#ppt_x"/>
                                          </p:val>
                                        </p:tav>
                                      </p:tavLst>
                                    </p:anim>
                                    <p:anim calcmode="lin" valueType="num">
                                      <p:cBhvr additive="base">
                                        <p:cTn id="13" dur="500" fill="hold"/>
                                        <p:tgtEl>
                                          <p:spTgt spid="6161"/>
                                        </p:tgtEl>
                                        <p:attrNameLst>
                                          <p:attrName>ppt_y</p:attrName>
                                        </p:attrNameLst>
                                      </p:cBhvr>
                                      <p:tavLst>
                                        <p:tav tm="0">
                                          <p:val>
                                            <p:strVal val="0-#ppt_h/2"/>
                                          </p:val>
                                        </p:tav>
                                        <p:tav tm="100000">
                                          <p:val>
                                            <p:strVal val="#ppt_y"/>
                                          </p:val>
                                        </p:tav>
                                      </p:tavLst>
                                    </p:anim>
                                  </p:childTnLst>
                                </p:cTn>
                              </p:par>
                            </p:childTnLst>
                          </p:cTn>
                        </p:par>
                        <p:par>
                          <p:cTn id="14" fill="hold">
                            <p:stCondLst>
                              <p:cond delay="3500"/>
                            </p:stCondLst>
                            <p:childTnLst>
                              <p:par>
                                <p:cTn id="15" presetID="2" presetClass="entr" presetSubtype="1" fill="hold" grpId="0" nodeType="afterEffect">
                                  <p:stCondLst>
                                    <p:cond delay="0"/>
                                  </p:stCondLst>
                                  <p:childTnLst>
                                    <p:set>
                                      <p:cBhvr>
                                        <p:cTn id="16" dur="1" fill="hold">
                                          <p:stCondLst>
                                            <p:cond delay="0"/>
                                          </p:stCondLst>
                                        </p:cTn>
                                        <p:tgtEl>
                                          <p:spTgt spid="6162"/>
                                        </p:tgtEl>
                                        <p:attrNameLst>
                                          <p:attrName>style.visibility</p:attrName>
                                        </p:attrNameLst>
                                      </p:cBhvr>
                                      <p:to>
                                        <p:strVal val="visible"/>
                                      </p:to>
                                    </p:set>
                                    <p:anim calcmode="lin" valueType="num">
                                      <p:cBhvr additive="base">
                                        <p:cTn id="17" dur="500" fill="hold"/>
                                        <p:tgtEl>
                                          <p:spTgt spid="6162"/>
                                        </p:tgtEl>
                                        <p:attrNameLst>
                                          <p:attrName>ppt_x</p:attrName>
                                        </p:attrNameLst>
                                      </p:cBhvr>
                                      <p:tavLst>
                                        <p:tav tm="0">
                                          <p:val>
                                            <p:strVal val="#ppt_x"/>
                                          </p:val>
                                        </p:tav>
                                        <p:tav tm="100000">
                                          <p:val>
                                            <p:strVal val="#ppt_x"/>
                                          </p:val>
                                        </p:tav>
                                      </p:tavLst>
                                    </p:anim>
                                    <p:anim calcmode="lin" valueType="num">
                                      <p:cBhvr additive="base">
                                        <p:cTn id="18" dur="500" fill="hold"/>
                                        <p:tgtEl>
                                          <p:spTgt spid="6162"/>
                                        </p:tgtEl>
                                        <p:attrNameLst>
                                          <p:attrName>ppt_y</p:attrName>
                                        </p:attrNameLst>
                                      </p:cBhvr>
                                      <p:tavLst>
                                        <p:tav tm="0">
                                          <p:val>
                                            <p:strVal val="0-#ppt_h/2"/>
                                          </p:val>
                                        </p:tav>
                                        <p:tav tm="100000">
                                          <p:val>
                                            <p:strVal val="#ppt_y"/>
                                          </p:val>
                                        </p:tav>
                                      </p:tavLst>
                                    </p:anim>
                                  </p:childTnLst>
                                </p:cTn>
                              </p:par>
                            </p:childTnLst>
                          </p:cTn>
                        </p:par>
                        <p:par>
                          <p:cTn id="19" fill="hold">
                            <p:stCondLst>
                              <p:cond delay="4000"/>
                            </p:stCondLst>
                            <p:childTnLst>
                              <p:par>
                                <p:cTn id="20" presetID="2" presetClass="entr" presetSubtype="1" fill="hold" grpId="0" nodeType="afterEffect">
                                  <p:stCondLst>
                                    <p:cond delay="0"/>
                                  </p:stCondLst>
                                  <p:childTnLst>
                                    <p:set>
                                      <p:cBhvr>
                                        <p:cTn id="21" dur="1" fill="hold">
                                          <p:stCondLst>
                                            <p:cond delay="0"/>
                                          </p:stCondLst>
                                        </p:cTn>
                                        <p:tgtEl>
                                          <p:spTgt spid="6163"/>
                                        </p:tgtEl>
                                        <p:attrNameLst>
                                          <p:attrName>style.visibility</p:attrName>
                                        </p:attrNameLst>
                                      </p:cBhvr>
                                      <p:to>
                                        <p:strVal val="visible"/>
                                      </p:to>
                                    </p:set>
                                    <p:anim calcmode="lin" valueType="num">
                                      <p:cBhvr additive="base">
                                        <p:cTn id="22" dur="500" fill="hold"/>
                                        <p:tgtEl>
                                          <p:spTgt spid="6163"/>
                                        </p:tgtEl>
                                        <p:attrNameLst>
                                          <p:attrName>ppt_x</p:attrName>
                                        </p:attrNameLst>
                                      </p:cBhvr>
                                      <p:tavLst>
                                        <p:tav tm="0">
                                          <p:val>
                                            <p:strVal val="#ppt_x"/>
                                          </p:val>
                                        </p:tav>
                                        <p:tav tm="100000">
                                          <p:val>
                                            <p:strVal val="#ppt_x"/>
                                          </p:val>
                                        </p:tav>
                                      </p:tavLst>
                                    </p:anim>
                                    <p:anim calcmode="lin" valueType="num">
                                      <p:cBhvr additive="base">
                                        <p:cTn id="23" dur="500" fill="hold"/>
                                        <p:tgtEl>
                                          <p:spTgt spid="6163"/>
                                        </p:tgtEl>
                                        <p:attrNameLst>
                                          <p:attrName>ppt_y</p:attrName>
                                        </p:attrNameLst>
                                      </p:cBhvr>
                                      <p:tavLst>
                                        <p:tav tm="0">
                                          <p:val>
                                            <p:strVal val="0-#ppt_h/2"/>
                                          </p:val>
                                        </p:tav>
                                        <p:tav tm="100000">
                                          <p:val>
                                            <p:strVal val="#ppt_y"/>
                                          </p:val>
                                        </p:tav>
                                      </p:tavLst>
                                    </p:anim>
                                  </p:childTnLst>
                                </p:cTn>
                              </p:par>
                            </p:childTnLst>
                          </p:cTn>
                        </p:par>
                        <p:par>
                          <p:cTn id="24" fill="hold">
                            <p:stCondLst>
                              <p:cond delay="4500"/>
                            </p:stCondLst>
                            <p:childTnLst>
                              <p:par>
                                <p:cTn id="25" presetID="2" presetClass="entr" presetSubtype="1" fill="hold" grpId="0" nodeType="afterEffect">
                                  <p:stCondLst>
                                    <p:cond delay="0"/>
                                  </p:stCondLst>
                                  <p:childTnLst>
                                    <p:set>
                                      <p:cBhvr>
                                        <p:cTn id="26" dur="1" fill="hold">
                                          <p:stCondLst>
                                            <p:cond delay="0"/>
                                          </p:stCondLst>
                                        </p:cTn>
                                        <p:tgtEl>
                                          <p:spTgt spid="6166"/>
                                        </p:tgtEl>
                                        <p:attrNameLst>
                                          <p:attrName>style.visibility</p:attrName>
                                        </p:attrNameLst>
                                      </p:cBhvr>
                                      <p:to>
                                        <p:strVal val="visible"/>
                                      </p:to>
                                    </p:set>
                                    <p:anim calcmode="lin" valueType="num">
                                      <p:cBhvr additive="base">
                                        <p:cTn id="27" dur="500" fill="hold"/>
                                        <p:tgtEl>
                                          <p:spTgt spid="6166"/>
                                        </p:tgtEl>
                                        <p:attrNameLst>
                                          <p:attrName>ppt_x</p:attrName>
                                        </p:attrNameLst>
                                      </p:cBhvr>
                                      <p:tavLst>
                                        <p:tav tm="0">
                                          <p:val>
                                            <p:strVal val="#ppt_x"/>
                                          </p:val>
                                        </p:tav>
                                        <p:tav tm="100000">
                                          <p:val>
                                            <p:strVal val="#ppt_x"/>
                                          </p:val>
                                        </p:tav>
                                      </p:tavLst>
                                    </p:anim>
                                    <p:anim calcmode="lin" valueType="num">
                                      <p:cBhvr additive="base">
                                        <p:cTn id="28" dur="500" fill="hold"/>
                                        <p:tgtEl>
                                          <p:spTgt spid="6166"/>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6188"/>
                                        </p:tgtEl>
                                        <p:attrNameLst>
                                          <p:attrName>style.visibility</p:attrName>
                                        </p:attrNameLst>
                                      </p:cBhvr>
                                      <p:to>
                                        <p:strVal val="visible"/>
                                      </p:to>
                                    </p:set>
                                    <p:anim calcmode="lin" valueType="num">
                                      <p:cBhvr additive="base">
                                        <p:cTn id="32" dur="500" fill="hold"/>
                                        <p:tgtEl>
                                          <p:spTgt spid="6188"/>
                                        </p:tgtEl>
                                        <p:attrNameLst>
                                          <p:attrName>ppt_x</p:attrName>
                                        </p:attrNameLst>
                                      </p:cBhvr>
                                      <p:tavLst>
                                        <p:tav tm="0">
                                          <p:val>
                                            <p:strVal val="0-#ppt_w/2"/>
                                          </p:val>
                                        </p:tav>
                                        <p:tav tm="100000">
                                          <p:val>
                                            <p:strVal val="#ppt_x"/>
                                          </p:val>
                                        </p:tav>
                                      </p:tavLst>
                                    </p:anim>
                                    <p:anim calcmode="lin" valueType="num">
                                      <p:cBhvr additive="base">
                                        <p:cTn id="33" dur="500" fill="hold"/>
                                        <p:tgtEl>
                                          <p:spTgt spid="6188"/>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1" fill="hold" nodeType="afterEffect">
                                  <p:stCondLst>
                                    <p:cond delay="200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par>
                          <p:cTn id="39" fill="hold">
                            <p:stCondLst>
                              <p:cond delay="8000"/>
                            </p:stCondLst>
                            <p:childTnLst>
                              <p:par>
                                <p:cTn id="40" presetID="2" presetClass="entr" presetSubtype="8" fill="hold" grpId="0" nodeType="afterEffect">
                                  <p:stCondLst>
                                    <p:cond delay="2000"/>
                                  </p:stCondLst>
                                  <p:childTnLst>
                                    <p:set>
                                      <p:cBhvr>
                                        <p:cTn id="41" dur="1" fill="hold">
                                          <p:stCondLst>
                                            <p:cond delay="0"/>
                                          </p:stCondLst>
                                        </p:cTn>
                                        <p:tgtEl>
                                          <p:spTgt spid="6189"/>
                                        </p:tgtEl>
                                        <p:attrNameLst>
                                          <p:attrName>style.visibility</p:attrName>
                                        </p:attrNameLst>
                                      </p:cBhvr>
                                      <p:to>
                                        <p:strVal val="visible"/>
                                      </p:to>
                                    </p:set>
                                    <p:anim calcmode="lin" valueType="num">
                                      <p:cBhvr additive="base">
                                        <p:cTn id="42" dur="500" fill="hold"/>
                                        <p:tgtEl>
                                          <p:spTgt spid="6189"/>
                                        </p:tgtEl>
                                        <p:attrNameLst>
                                          <p:attrName>ppt_x</p:attrName>
                                        </p:attrNameLst>
                                      </p:cBhvr>
                                      <p:tavLst>
                                        <p:tav tm="0">
                                          <p:val>
                                            <p:strVal val="0-#ppt_w/2"/>
                                          </p:val>
                                        </p:tav>
                                        <p:tav tm="100000">
                                          <p:val>
                                            <p:strVal val="#ppt_x"/>
                                          </p:val>
                                        </p:tav>
                                      </p:tavLst>
                                    </p:anim>
                                    <p:anim calcmode="lin" valueType="num">
                                      <p:cBhvr additive="base">
                                        <p:cTn id="43" dur="500" fill="hold"/>
                                        <p:tgtEl>
                                          <p:spTgt spid="6189"/>
                                        </p:tgtEl>
                                        <p:attrNameLst>
                                          <p:attrName>ppt_y</p:attrName>
                                        </p:attrNameLst>
                                      </p:cBhvr>
                                      <p:tavLst>
                                        <p:tav tm="0">
                                          <p:val>
                                            <p:strVal val="#ppt_y"/>
                                          </p:val>
                                        </p:tav>
                                        <p:tav tm="100000">
                                          <p:val>
                                            <p:strVal val="#ppt_y"/>
                                          </p:val>
                                        </p:tav>
                                      </p:tavLst>
                                    </p:anim>
                                  </p:childTnLst>
                                </p:cTn>
                              </p:par>
                            </p:childTnLst>
                          </p:cTn>
                        </p:par>
                        <p:par>
                          <p:cTn id="44" fill="hold">
                            <p:stCondLst>
                              <p:cond delay="10500"/>
                            </p:stCondLst>
                            <p:childTnLst>
                              <p:par>
                                <p:cTn id="45" presetID="1" presetClass="entr" presetSubtype="0" fill="hold" grpId="0" nodeType="afterEffect">
                                  <p:stCondLst>
                                    <p:cond delay="3000"/>
                                  </p:stCondLst>
                                  <p:childTnLst>
                                    <p:set>
                                      <p:cBhvr>
                                        <p:cTn id="46" dur="1" fill="hold">
                                          <p:stCondLst>
                                            <p:cond delay="499"/>
                                          </p:stCondLst>
                                        </p:cTn>
                                        <p:tgtEl>
                                          <p:spTgt spid="6197"/>
                                        </p:tgtEl>
                                        <p:attrNameLst>
                                          <p:attrName>style.visibility</p:attrName>
                                        </p:attrNameLst>
                                      </p:cBhvr>
                                      <p:to>
                                        <p:strVal val="visible"/>
                                      </p:to>
                                    </p:set>
                                  </p:childTnLst>
                                </p:cTn>
                              </p:par>
                            </p:childTnLst>
                          </p:cTn>
                        </p:par>
                        <p:par>
                          <p:cTn id="47" fill="hold">
                            <p:stCondLst>
                              <p:cond delay="14000"/>
                            </p:stCondLst>
                            <p:childTnLst>
                              <p:par>
                                <p:cTn id="48" presetID="1" presetClass="entr" presetSubtype="0" fill="hold" nodeType="afterEffect">
                                  <p:stCondLst>
                                    <p:cond delay="0"/>
                                  </p:stCondLst>
                                  <p:childTnLst>
                                    <p:set>
                                      <p:cBhvr>
                                        <p:cTn id="4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animBg="1"/>
      <p:bldP spid="6162" grpId="0" animBg="1"/>
      <p:bldP spid="6163" grpId="0" animBg="1"/>
      <p:bldP spid="6166" grpId="0" animBg="1"/>
      <p:bldP spid="6188" grpId="0" autoUpdateAnimBg="0"/>
      <p:bldP spid="6189" grpId="0" autoUpdateAnimBg="0"/>
      <p:bldP spid="619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4.2a:</a:t>
            </a:r>
          </a:p>
          <a:p>
            <a:pPr>
              <a:buNone/>
            </a:pPr>
            <a:r>
              <a:rPr lang="en-AU" dirty="0">
                <a:solidFill>
                  <a:srgbClr val="002060"/>
                </a:solidFill>
                <a:latin typeface="Arial" pitchFamily="34" charset="0"/>
                <a:cs typeface="Arial" pitchFamily="34" charset="0"/>
              </a:rPr>
              <a:t>a) Compare the sum of the mass of the particles contained within the Uranium-238 atom with its atomic mass of 238.05080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(m</a:t>
            </a:r>
            <a:r>
              <a:rPr lang="en-AU" baseline="-25000" dirty="0">
                <a:solidFill>
                  <a:srgbClr val="002060"/>
                </a:solidFill>
                <a:latin typeface="Arial" pitchFamily="34" charset="0"/>
                <a:cs typeface="Arial" pitchFamily="34" charset="0"/>
              </a:rPr>
              <a:t>p</a:t>
            </a:r>
            <a:r>
              <a:rPr lang="en-AU" dirty="0">
                <a:solidFill>
                  <a:srgbClr val="002060"/>
                </a:solidFill>
                <a:latin typeface="Arial" pitchFamily="34" charset="0"/>
                <a:cs typeface="Arial" pitchFamily="34" charset="0"/>
              </a:rPr>
              <a:t> = 1.00728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m</a:t>
            </a:r>
            <a:r>
              <a:rPr lang="en-AU" baseline="-25000" dirty="0">
                <a:solidFill>
                  <a:srgbClr val="002060"/>
                </a:solidFill>
                <a:latin typeface="Arial" pitchFamily="34" charset="0"/>
                <a:cs typeface="Arial" pitchFamily="34" charset="0"/>
              </a:rPr>
              <a:t>n</a:t>
            </a:r>
            <a:r>
              <a:rPr lang="en-AU" dirty="0">
                <a:solidFill>
                  <a:srgbClr val="002060"/>
                </a:solidFill>
                <a:latin typeface="Arial" pitchFamily="34" charset="0"/>
                <a:cs typeface="Arial" pitchFamily="34" charset="0"/>
              </a:rPr>
              <a:t> = 1.00867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m</a:t>
            </a:r>
            <a:r>
              <a:rPr lang="en-AU" baseline="-25000" dirty="0">
                <a:solidFill>
                  <a:srgbClr val="002060"/>
                </a:solidFill>
                <a:latin typeface="Arial" pitchFamily="34" charset="0"/>
                <a:cs typeface="Arial" pitchFamily="34" charset="0"/>
              </a:rPr>
              <a:t>e</a:t>
            </a:r>
            <a:r>
              <a:rPr lang="en-AU" dirty="0">
                <a:solidFill>
                  <a:srgbClr val="002060"/>
                </a:solidFill>
                <a:latin typeface="Arial" pitchFamily="34" charset="0"/>
                <a:cs typeface="Arial" pitchFamily="34" charset="0"/>
              </a:rPr>
              <a:t> = 0.00055 </a:t>
            </a:r>
            <a:fld id="{2A13E417-E153-4E06-A707-37F202F5545C}" type="slidenum">
              <a:rPr lang="en-AU" smtClean="0">
                <a:solidFill>
                  <a:srgbClr val="002060"/>
                </a:solidFill>
                <a:latin typeface="Arial" pitchFamily="34" charset="0"/>
                <a:cs typeface="Arial" pitchFamily="34" charset="0"/>
              </a:rPr>
              <a:t>109</a:t>
            </a:fld>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p>
          <a:p>
            <a:pPr>
              <a:buNone/>
            </a:pPr>
            <a:r>
              <a:rPr lang="en-AU" dirty="0">
                <a:solidFill>
                  <a:srgbClr val="002060"/>
                </a:solidFill>
                <a:latin typeface="Arial" pitchFamily="34" charset="0"/>
                <a:cs typeface="Arial" pitchFamily="34" charset="0"/>
              </a:rPr>
              <a:t>Solution</a:t>
            </a:r>
          </a:p>
          <a:p>
            <a:pPr>
              <a:buNone/>
            </a:pPr>
            <a:r>
              <a:rPr lang="en-AU" dirty="0">
                <a:solidFill>
                  <a:srgbClr val="002060"/>
                </a:solidFill>
                <a:latin typeface="Arial" pitchFamily="34" charset="0"/>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04800" y="0"/>
            <a:ext cx="8515672" cy="1143000"/>
          </a:xfrm>
        </p:spPr>
        <p:txBody>
          <a:bodyPr/>
          <a:lstStyle/>
          <a:p>
            <a:r>
              <a:rPr lang="en-US" sz="4800" dirty="0">
                <a:solidFill>
                  <a:srgbClr val="002060"/>
                </a:solidFill>
              </a:rPr>
              <a:t>Cosmic rays</a:t>
            </a:r>
            <a:endParaRPr lang="en-US" sz="6600" b="1" dirty="0">
              <a:solidFill>
                <a:schemeClr val="accent2"/>
              </a:solidFill>
            </a:endParaRPr>
          </a:p>
        </p:txBody>
      </p:sp>
      <p:sp>
        <p:nvSpPr>
          <p:cNvPr id="14" name="Text Box 36"/>
          <p:cNvSpPr txBox="1">
            <a:spLocks noChangeArrowheads="1"/>
          </p:cNvSpPr>
          <p:nvPr/>
        </p:nvSpPr>
        <p:spPr bwMode="auto">
          <a:xfrm>
            <a:off x="107504" y="5714999"/>
            <a:ext cx="8928992"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2800" dirty="0">
                <a:solidFill>
                  <a:schemeClr val="accent2"/>
                </a:solidFill>
              </a:rPr>
              <a:t>Because this type of radiation is somewhat shielded by the atmosphere, the dose is higher at higher altitudes.</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0764"/>
            <a:ext cx="9144000" cy="4276471"/>
          </a:xfrm>
          <a:prstGeom prst="rect">
            <a:avLst/>
          </a:prstGeom>
        </p:spPr>
      </p:pic>
    </p:spTree>
    <p:extLst>
      <p:ext uri="{BB962C8B-B14F-4D97-AF65-F5344CB8AC3E}">
        <p14:creationId xmlns:p14="http://schemas.microsoft.com/office/powerpoint/2010/main" val="565633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4.2a continued:</a:t>
            </a:r>
          </a:p>
          <a:p>
            <a:pPr>
              <a:buNone/>
            </a:pPr>
            <a:r>
              <a:rPr lang="en-AU" dirty="0">
                <a:solidFill>
                  <a:srgbClr val="002060"/>
                </a:solidFill>
                <a:latin typeface="Arial" pitchFamily="34" charset="0"/>
                <a:cs typeface="Arial" pitchFamily="34" charset="0"/>
              </a:rPr>
              <a:t>b) Explain these discrepancies.</a:t>
            </a:r>
          </a:p>
          <a:p>
            <a:pPr>
              <a:buNone/>
            </a:pPr>
            <a:r>
              <a:rPr lang="en-AU" dirty="0">
                <a:solidFill>
                  <a:srgbClr val="002060"/>
                </a:solidFill>
                <a:latin typeface="Arial" pitchFamily="34" charset="0"/>
                <a:cs typeface="Arial" pitchFamily="34" charset="0"/>
              </a:rPr>
              <a:t>	</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c) What is the name given to this discrepancy in mass?</a:t>
            </a:r>
          </a:p>
          <a:p>
            <a:pPr>
              <a:buNone/>
            </a:pPr>
            <a:r>
              <a:rPr lang="en-AU" dirty="0">
                <a:solidFill>
                  <a:srgbClr val="002060"/>
                </a:solidFill>
                <a:latin typeface="Arial" pitchFamily="34" charset="0"/>
                <a:cs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000" u="sng" dirty="0">
                <a:solidFill>
                  <a:srgbClr val="002060"/>
                </a:solidFill>
                <a:latin typeface="Arial" pitchFamily="34" charset="0"/>
                <a:cs typeface="Arial" pitchFamily="34" charset="0"/>
              </a:rPr>
              <a:t>Example 4.2a continued:</a:t>
            </a:r>
          </a:p>
          <a:p>
            <a:pPr>
              <a:buNone/>
            </a:pPr>
            <a:r>
              <a:rPr lang="en-AU" sz="2000" dirty="0">
                <a:solidFill>
                  <a:srgbClr val="002060"/>
                </a:solidFill>
                <a:latin typeface="Arial" pitchFamily="34" charset="0"/>
                <a:cs typeface="Arial" pitchFamily="34" charset="0"/>
              </a:rPr>
              <a:t>d) Calculate the binding energy per nucleon in Joules and electron volts (NOTE: 1 </a:t>
            </a:r>
            <a:r>
              <a:rPr lang="en-AU" sz="2000" dirty="0">
                <a:solidFill>
                  <a:srgbClr val="002060"/>
                </a:solidFill>
                <a:latin typeface="Arial" pitchFamily="34" charset="0"/>
                <a:cs typeface="Arial" pitchFamily="34" charset="0"/>
                <a:sym typeface="Symbol"/>
              </a:rPr>
              <a:t> = 1.6606  10</a:t>
            </a:r>
            <a:r>
              <a:rPr lang="en-AU" sz="2000" baseline="30000" dirty="0">
                <a:solidFill>
                  <a:srgbClr val="002060"/>
                </a:solidFill>
                <a:latin typeface="Arial" pitchFamily="34" charset="0"/>
                <a:cs typeface="Arial" pitchFamily="34" charset="0"/>
                <a:sym typeface="Symbol"/>
              </a:rPr>
              <a:t>-27</a:t>
            </a:r>
            <a:r>
              <a:rPr lang="en-AU" sz="2000" dirty="0">
                <a:solidFill>
                  <a:srgbClr val="002060"/>
                </a:solidFill>
                <a:latin typeface="Arial" pitchFamily="34" charset="0"/>
                <a:cs typeface="Arial" pitchFamily="34" charset="0"/>
                <a:sym typeface="Symbol"/>
              </a:rPr>
              <a:t> kg)</a:t>
            </a:r>
          </a:p>
          <a:p>
            <a:pPr>
              <a:buNone/>
            </a:pPr>
            <a:r>
              <a:rPr lang="en-AU" sz="2000" dirty="0">
                <a:solidFill>
                  <a:srgbClr val="002060"/>
                </a:solidFill>
                <a:latin typeface="Arial" pitchFamily="34" charset="0"/>
                <a:cs typeface="Arial" pitchFamily="34" charset="0"/>
                <a:sym typeface="Symbol"/>
              </a:rPr>
              <a:t>	Mass defect, m</a:t>
            </a:r>
            <a:r>
              <a:rPr lang="en-AU" sz="2000" baseline="-25000" dirty="0">
                <a:solidFill>
                  <a:srgbClr val="002060"/>
                </a:solidFill>
                <a:latin typeface="Arial" pitchFamily="34" charset="0"/>
                <a:cs typeface="Arial" pitchFamily="34" charset="0"/>
                <a:sym typeface="Symbol"/>
              </a:rPr>
              <a:t>d</a:t>
            </a:r>
            <a:r>
              <a:rPr lang="en-AU" sz="2000" dirty="0">
                <a:solidFill>
                  <a:srgbClr val="002060"/>
                </a:solidFill>
                <a:latin typeface="Arial" pitchFamily="34" charset="0"/>
                <a:cs typeface="Arial" pitchFamily="34" charset="0"/>
                <a:sym typeface="Symbol"/>
              </a:rPr>
              <a:t> = 1.93538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4.2b:</a:t>
            </a:r>
          </a:p>
          <a:p>
            <a:pPr>
              <a:buNone/>
            </a:pPr>
            <a:r>
              <a:rPr lang="en-AU" dirty="0">
                <a:solidFill>
                  <a:srgbClr val="002060"/>
                </a:solidFill>
                <a:latin typeface="Arial" pitchFamily="34" charset="0"/>
                <a:cs typeface="Arial" pitchFamily="34" charset="0"/>
              </a:rPr>
              <a:t>Calculate the energy released from one reaction in the Sun (in Joules and electron Volts) given a standard reaction of;</a:t>
            </a:r>
          </a:p>
          <a:p>
            <a:pPr>
              <a:buNone/>
            </a:pP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H-2</a:t>
            </a:r>
            <a:r>
              <a:rPr lang="en-AU" dirty="0">
                <a:solidFill>
                  <a:srgbClr val="002060"/>
                </a:solidFill>
                <a:latin typeface="Arial" pitchFamily="34" charset="0"/>
                <a:cs typeface="Arial" pitchFamily="34" charset="0"/>
                <a:sym typeface="Symbol"/>
              </a:rPr>
              <a:t> = 2.01355 ,           m</a:t>
            </a:r>
            <a:r>
              <a:rPr lang="en-AU" baseline="-25000" dirty="0">
                <a:solidFill>
                  <a:srgbClr val="002060"/>
                </a:solidFill>
                <a:latin typeface="Arial" pitchFamily="34" charset="0"/>
                <a:cs typeface="Arial" pitchFamily="34" charset="0"/>
                <a:sym typeface="Symbol"/>
              </a:rPr>
              <a:t>H-3</a:t>
            </a:r>
            <a:r>
              <a:rPr lang="en-AU" dirty="0">
                <a:solidFill>
                  <a:srgbClr val="002060"/>
                </a:solidFill>
                <a:latin typeface="Arial" pitchFamily="34" charset="0"/>
                <a:cs typeface="Arial" pitchFamily="34" charset="0"/>
                <a:sym typeface="Symbol"/>
              </a:rPr>
              <a:t> = 3.01605 ,                    </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He-4</a:t>
            </a:r>
            <a:r>
              <a:rPr lang="en-AU" dirty="0">
                <a:solidFill>
                  <a:srgbClr val="002060"/>
                </a:solidFill>
                <a:latin typeface="Arial" pitchFamily="34" charset="0"/>
                <a:cs typeface="Arial" pitchFamily="34" charset="0"/>
                <a:sym typeface="Symbol"/>
              </a:rPr>
              <a:t> = 4.0026 ,            m</a:t>
            </a:r>
            <a:r>
              <a:rPr lang="en-AU" baseline="-25000" dirty="0">
                <a:solidFill>
                  <a:srgbClr val="002060"/>
                </a:solidFill>
                <a:latin typeface="Arial" pitchFamily="34" charset="0"/>
                <a:cs typeface="Arial" pitchFamily="34" charset="0"/>
                <a:sym typeface="Symbol"/>
              </a:rPr>
              <a:t>n</a:t>
            </a:r>
            <a:r>
              <a:rPr lang="en-AU" dirty="0">
                <a:solidFill>
                  <a:srgbClr val="002060"/>
                </a:solidFill>
                <a:latin typeface="Arial" pitchFamily="34" charset="0"/>
                <a:cs typeface="Arial" pitchFamily="34" charset="0"/>
                <a:sym typeface="Symbol"/>
              </a:rPr>
              <a:t> = 1.68  10</a:t>
            </a:r>
            <a:r>
              <a:rPr lang="en-AU" baseline="30000" dirty="0">
                <a:solidFill>
                  <a:srgbClr val="002060"/>
                </a:solidFill>
                <a:latin typeface="Arial" pitchFamily="34" charset="0"/>
                <a:cs typeface="Arial" pitchFamily="34" charset="0"/>
                <a:sym typeface="Symbol"/>
              </a:rPr>
              <a:t>-27</a:t>
            </a:r>
            <a:r>
              <a:rPr lang="en-AU" dirty="0">
                <a:solidFill>
                  <a:srgbClr val="002060"/>
                </a:solidFill>
                <a:latin typeface="Arial" pitchFamily="34" charset="0"/>
                <a:cs typeface="Arial" pitchFamily="34" charset="0"/>
                <a:sym typeface="Symbol"/>
              </a:rPr>
              <a:t> kg</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Solution</a:t>
            </a:r>
          </a:p>
          <a:p>
            <a:pPr>
              <a:buNone/>
            </a:pPr>
            <a:r>
              <a:rPr lang="en-AU" dirty="0">
                <a:solidFill>
                  <a:srgbClr val="002060"/>
                </a:solidFill>
                <a:latin typeface="Arial" pitchFamily="34" charset="0"/>
                <a:cs typeface="Arial" pitchFamily="34" charset="0"/>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4.2b continued:</a:t>
            </a:r>
          </a:p>
          <a:p>
            <a:pPr>
              <a:buNone/>
            </a:pPr>
            <a:r>
              <a:rPr lang="en-AU" dirty="0">
                <a:solidFill>
                  <a:srgbClr val="002060"/>
                </a:solidFill>
                <a:latin typeface="Arial" pitchFamily="34" charset="0"/>
                <a:cs typeface="Arial" pitchFamily="34" charset="0"/>
              </a:rPr>
              <a:t>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Fission Weapons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Usually low-energy (low Kinetic energy, hence low speed) neutrons are easily absorbed into a U-235 nucleus. It has to be slow enough to allow the strong short-range nuclear force to capture the neutron and drag it into place.</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U-238 is not very fissile (quick to decay), however, it’s daughter Pu-239 is highly fissile. </a:t>
            </a:r>
          </a:p>
        </p:txBody>
      </p:sp>
      <p:pic>
        <p:nvPicPr>
          <p:cNvPr id="5" name="Picture 5" descr=" 19_19.jpg                                                      000003BCdigital_content_manager        BB0CF14B:"/>
          <p:cNvPicPr>
            <a:picLocks noChangeAspect="1" noChangeArrowheads="1"/>
          </p:cNvPicPr>
          <p:nvPr/>
        </p:nvPicPr>
        <p:blipFill>
          <a:blip r:embed="rId4" cstate="print"/>
          <a:srcRect/>
          <a:stretch>
            <a:fillRect/>
          </a:stretch>
        </p:blipFill>
        <p:spPr bwMode="auto">
          <a:xfrm>
            <a:off x="5102784" y="3500438"/>
            <a:ext cx="3612620" cy="3357562"/>
          </a:xfrm>
          <a:prstGeom prst="rect">
            <a:avLst/>
          </a:prstGeom>
          <a:noFill/>
        </p:spPr>
      </p:pic>
      <p:pic>
        <p:nvPicPr>
          <p:cNvPr id="6" name="Picture 6" descr=" 19_21.jpg                                                      000003BCdigital_content_manager        BB0CF14B:"/>
          <p:cNvPicPr>
            <a:picLocks noChangeAspect="1" noChangeArrowheads="1"/>
          </p:cNvPicPr>
          <p:nvPr/>
        </p:nvPicPr>
        <p:blipFill>
          <a:blip r:embed="rId5" cstate="print"/>
          <a:srcRect/>
          <a:stretch>
            <a:fillRect/>
          </a:stretch>
        </p:blipFill>
        <p:spPr bwMode="auto">
          <a:xfrm>
            <a:off x="428628" y="3725439"/>
            <a:ext cx="3500430" cy="3132561"/>
          </a:xfrm>
          <a:prstGeom prst="rect">
            <a:avLst/>
          </a:prstGeom>
          <a:noFill/>
        </p:spPr>
      </p:pic>
      <p:pic>
        <p:nvPicPr>
          <p:cNvPr id="4" name="Picture 4" descr=" 19_18.jpg                                                      000003BCdigital_content_manager        BB0CF14B:"/>
          <p:cNvPicPr>
            <a:picLocks noChangeAspect="1" noChangeArrowheads="1"/>
          </p:cNvPicPr>
          <p:nvPr/>
        </p:nvPicPr>
        <p:blipFill>
          <a:blip r:embed="rId6" cstate="print"/>
          <a:srcRect/>
          <a:stretch>
            <a:fillRect/>
          </a:stretch>
        </p:blipFill>
        <p:spPr bwMode="auto">
          <a:xfrm>
            <a:off x="1285852" y="3647659"/>
            <a:ext cx="6357982" cy="321034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Chain Reaction </a:t>
            </a:r>
          </a:p>
        </p:txBody>
      </p:sp>
      <p:sp>
        <p:nvSpPr>
          <p:cNvPr id="3" name="Content Placeholder 2"/>
          <p:cNvSpPr>
            <a:spLocks noGrp="1"/>
          </p:cNvSpPr>
          <p:nvPr>
            <p:ph idx="1"/>
          </p:nvPr>
        </p:nvSpPr>
        <p:spPr>
          <a:xfrm>
            <a:off x="285720" y="928670"/>
            <a:ext cx="4143404"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Chain reaction is where for every decaying radioactive nuclei, </a:t>
            </a:r>
          </a:p>
          <a:p>
            <a:pPr>
              <a:buNone/>
            </a:pPr>
            <a:r>
              <a:rPr lang="en-AU" sz="1100"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rPr>
              <a:t>	which results in the release of one or more neutrons, </a:t>
            </a:r>
          </a:p>
          <a:p>
            <a:pPr>
              <a:buNone/>
            </a:pPr>
            <a:endParaRPr lang="en-AU" sz="11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that at least one neutron is absorbed into another nuclei, </a:t>
            </a:r>
          </a:p>
          <a:p>
            <a:pPr>
              <a:buNone/>
            </a:pPr>
            <a:endParaRPr lang="en-AU" sz="11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resulting in another radio-nuclei reaction. </a:t>
            </a:r>
          </a:p>
        </p:txBody>
      </p:sp>
      <p:pic>
        <p:nvPicPr>
          <p:cNvPr id="83970" name="Picture 2" descr="http://www.passmyexams.co.uk/GCSE/physics/images/chain-reaction.jpg"/>
          <p:cNvPicPr>
            <a:picLocks noChangeAspect="1" noChangeArrowheads="1"/>
          </p:cNvPicPr>
          <p:nvPr/>
        </p:nvPicPr>
        <p:blipFill>
          <a:blip r:embed="rId4"/>
          <a:srcRect/>
          <a:stretch>
            <a:fillRect/>
          </a:stretch>
        </p:blipFill>
        <p:spPr bwMode="auto">
          <a:xfrm>
            <a:off x="4500562" y="1285860"/>
            <a:ext cx="4643438" cy="4373274"/>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Chain Reaction </a:t>
            </a:r>
          </a:p>
        </p:txBody>
      </p:sp>
      <p:pic>
        <p:nvPicPr>
          <p:cNvPr id="4" name="irc_mi" descr="chainreaction%20copy"/>
          <p:cNvPicPr>
            <a:picLocks noGrp="1" noChangeAspect="1" noChangeArrowheads="1"/>
          </p:cNvPicPr>
          <p:nvPr>
            <p:ph idx="1"/>
          </p:nvPr>
        </p:nvPicPr>
        <p:blipFill>
          <a:blip r:embed="rId4"/>
          <a:srcRect/>
          <a:stretch>
            <a:fillRect/>
          </a:stretch>
        </p:blipFill>
        <p:spPr bwMode="auto">
          <a:xfrm>
            <a:off x="500034" y="1000108"/>
            <a:ext cx="8215370" cy="5422144"/>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8">
            <a:alphaModFix amt="40000"/>
            <a:lum/>
          </a:blip>
          <a:srcRect/>
          <a:stretch>
            <a:fillRect/>
          </a:stretch>
        </a:blipFill>
        <a:effectLst/>
      </p:bgPr>
    </p:bg>
    <p:spTree>
      <p:nvGrpSpPr>
        <p:cNvPr id="1" name=""/>
        <p:cNvGrpSpPr/>
        <p:nvPr/>
      </p:nvGrpSpPr>
      <p:grpSpPr>
        <a:xfrm>
          <a:off x="0" y="0"/>
          <a:ext cx="0" cy="0"/>
          <a:chOff x="0" y="0"/>
          <a:chExt cx="0" cy="0"/>
        </a:xfrm>
      </p:grpSpPr>
      <p:sp>
        <p:nvSpPr>
          <p:cNvPr id="14343" name="Rectangle 7"/>
          <p:cNvSpPr>
            <a:spLocks noChangeArrowheads="1"/>
          </p:cNvSpPr>
          <p:nvPr/>
        </p:nvSpPr>
        <p:spPr bwMode="auto">
          <a:xfrm>
            <a:off x="152400" y="0"/>
            <a:ext cx="7772400" cy="1296988"/>
          </a:xfrm>
          <a:prstGeom prst="rect">
            <a:avLst/>
          </a:prstGeom>
          <a:noFill/>
          <a:ln w="9525">
            <a:noFill/>
            <a:miter lim="800000"/>
            <a:headEnd/>
            <a:tailEnd/>
          </a:ln>
          <a:effectLst/>
        </p:spPr>
        <p:txBody>
          <a:bodyPr>
            <a:spAutoFit/>
          </a:bodyPr>
          <a:lstStyle/>
          <a:p>
            <a:pPr eaLnBrk="0" hangingPunct="0">
              <a:lnSpc>
                <a:spcPct val="110000"/>
              </a:lnSpc>
              <a:spcBef>
                <a:spcPct val="5000"/>
              </a:spcBef>
              <a:spcAft>
                <a:spcPct val="5000"/>
              </a:spcAft>
              <a:buClr>
                <a:srgbClr val="000040"/>
              </a:buClr>
              <a:buSzPct val="75000"/>
              <a:buFont typeface="Arial" charset="0"/>
              <a:buNone/>
            </a:pPr>
            <a:r>
              <a:rPr lang="en-US" b="1"/>
              <a:t>Neutrons released in the fission of </a:t>
            </a:r>
            <a:r>
              <a:rPr lang="en-US" b="1" baseline="30000"/>
              <a:t>235</a:t>
            </a:r>
            <a:r>
              <a:rPr lang="en-US" b="1"/>
              <a:t>U can induce three more fissions, then nine, and so on leading to a </a:t>
            </a:r>
            <a:r>
              <a:rPr lang="en-US" b="1" i="1">
                <a:solidFill>
                  <a:srgbClr val="FF0000"/>
                </a:solidFill>
              </a:rPr>
              <a:t>chain reaction</a:t>
            </a:r>
            <a:r>
              <a:rPr lang="en-US" b="1"/>
              <a:t>.</a:t>
            </a:r>
          </a:p>
        </p:txBody>
      </p:sp>
      <p:graphicFrame>
        <p:nvGraphicFramePr>
          <p:cNvPr id="14344" name="Object 8"/>
          <p:cNvGraphicFramePr>
            <a:graphicFrameLocks noChangeAspect="1"/>
          </p:cNvGraphicFramePr>
          <p:nvPr/>
        </p:nvGraphicFramePr>
        <p:xfrm>
          <a:off x="1524000" y="2895600"/>
          <a:ext cx="749300" cy="838200"/>
        </p:xfrm>
        <a:graphic>
          <a:graphicData uri="http://schemas.openxmlformats.org/presentationml/2006/ole">
            <mc:AlternateContent xmlns:mc="http://schemas.openxmlformats.org/markup-compatibility/2006">
              <mc:Choice xmlns:v="urn:schemas-microsoft-com:vml" Requires="v">
                <p:oleObj name="CorelPhotoPaint.Image.7" r:id="rId9" imgW="1353200" imgH="1514474" progId="">
                  <p:embed/>
                </p:oleObj>
              </mc:Choice>
              <mc:Fallback>
                <p:oleObj name="CorelPhotoPaint.Image.7" r:id="rId9" imgW="1353200" imgH="1514474"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8956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5" name="Oval 9"/>
          <p:cNvSpPr>
            <a:spLocks noChangeArrowheads="1"/>
          </p:cNvSpPr>
          <p:nvPr/>
        </p:nvSpPr>
        <p:spPr bwMode="auto">
          <a:xfrm>
            <a:off x="1295400" y="3276600"/>
            <a:ext cx="152400" cy="152400"/>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46" name="AutoShape 10"/>
          <p:cNvSpPr>
            <a:spLocks noChangeArrowheads="1"/>
          </p:cNvSpPr>
          <p:nvPr/>
        </p:nvSpPr>
        <p:spPr bwMode="auto">
          <a:xfrm>
            <a:off x="2438400" y="28194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nvGrpSpPr>
          <p:cNvPr id="2" name="Group 17"/>
          <p:cNvGrpSpPr>
            <a:grpSpLocks/>
          </p:cNvGrpSpPr>
          <p:nvPr/>
        </p:nvGrpSpPr>
        <p:grpSpPr bwMode="auto">
          <a:xfrm>
            <a:off x="3124200" y="2514600"/>
            <a:ext cx="1143000" cy="1447800"/>
            <a:chOff x="1968" y="1584"/>
            <a:chExt cx="720" cy="912"/>
          </a:xfrm>
        </p:grpSpPr>
        <p:sp>
          <p:nvSpPr>
            <p:cNvPr id="14347" name="Line 11"/>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48" name="Line 12"/>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49" name="Line 13"/>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50" name="Oval 14"/>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51" name="Oval 15"/>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52" name="Oval 16"/>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aphicFrame>
        <p:nvGraphicFramePr>
          <p:cNvPr id="14354" name="Object 18"/>
          <p:cNvGraphicFramePr>
            <a:graphicFrameLocks noChangeAspect="1"/>
          </p:cNvGraphicFramePr>
          <p:nvPr/>
        </p:nvGraphicFramePr>
        <p:xfrm>
          <a:off x="4114800" y="1981200"/>
          <a:ext cx="749300" cy="838200"/>
        </p:xfrm>
        <a:graphic>
          <a:graphicData uri="http://schemas.openxmlformats.org/presentationml/2006/ole">
            <mc:AlternateContent xmlns:mc="http://schemas.openxmlformats.org/markup-compatibility/2006">
              <mc:Choice xmlns:v="urn:schemas-microsoft-com:vml" Requires="v">
                <p:oleObj name="CorelPhotoPaint.Image.7" r:id="rId11" imgW="1353200" imgH="1514474" progId="">
                  <p:embed/>
                </p:oleObj>
              </mc:Choice>
              <mc:Fallback>
                <p:oleObj name="CorelPhotoPaint.Image.7" r:id="rId11" imgW="1353200" imgH="1514474" progId="">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800" y="19812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4343400" y="2895600"/>
          <a:ext cx="749300" cy="838200"/>
        </p:xfrm>
        <a:graphic>
          <a:graphicData uri="http://schemas.openxmlformats.org/presentationml/2006/ole">
            <mc:AlternateContent xmlns:mc="http://schemas.openxmlformats.org/markup-compatibility/2006">
              <mc:Choice xmlns:v="urn:schemas-microsoft-com:vml" Requires="v">
                <p:oleObj name="CorelPhotoPaint.Image.7" r:id="rId12" imgW="1353200" imgH="1514474" progId="">
                  <p:embed/>
                </p:oleObj>
              </mc:Choice>
              <mc:Fallback>
                <p:oleObj name="CorelPhotoPaint.Image.7" r:id="rId12" imgW="1353200" imgH="1514474"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28956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4038600" y="3733800"/>
          <a:ext cx="749300" cy="838200"/>
        </p:xfrm>
        <a:graphic>
          <a:graphicData uri="http://schemas.openxmlformats.org/presentationml/2006/ole">
            <mc:AlternateContent xmlns:mc="http://schemas.openxmlformats.org/markup-compatibility/2006">
              <mc:Choice xmlns:v="urn:schemas-microsoft-com:vml" Requires="v">
                <p:oleObj name="CorelPhotoPaint.Image.7" r:id="rId13" imgW="1353200" imgH="1514474" progId="">
                  <p:embed/>
                </p:oleObj>
              </mc:Choice>
              <mc:Fallback>
                <p:oleObj name="CorelPhotoPaint.Image.7" r:id="rId13" imgW="1353200" imgH="1514474"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37338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7" name="AutoShape 21"/>
          <p:cNvSpPr>
            <a:spLocks noChangeArrowheads="1"/>
          </p:cNvSpPr>
          <p:nvPr/>
        </p:nvSpPr>
        <p:spPr bwMode="auto">
          <a:xfrm>
            <a:off x="4876800" y="18288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58" name="AutoShape 22"/>
          <p:cNvSpPr>
            <a:spLocks noChangeArrowheads="1"/>
          </p:cNvSpPr>
          <p:nvPr/>
        </p:nvSpPr>
        <p:spPr bwMode="auto">
          <a:xfrm>
            <a:off x="5029200" y="28956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59" name="AutoShape 23"/>
          <p:cNvSpPr>
            <a:spLocks noChangeArrowheads="1"/>
          </p:cNvSpPr>
          <p:nvPr/>
        </p:nvSpPr>
        <p:spPr bwMode="auto">
          <a:xfrm>
            <a:off x="4724400" y="38862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nvGrpSpPr>
          <p:cNvPr id="3" name="Group 24"/>
          <p:cNvGrpSpPr>
            <a:grpSpLocks/>
          </p:cNvGrpSpPr>
          <p:nvPr/>
        </p:nvGrpSpPr>
        <p:grpSpPr bwMode="auto">
          <a:xfrm>
            <a:off x="5257800" y="1676400"/>
            <a:ext cx="1219200" cy="914400"/>
            <a:chOff x="1968" y="1584"/>
            <a:chExt cx="720" cy="912"/>
          </a:xfrm>
        </p:grpSpPr>
        <p:sp>
          <p:nvSpPr>
            <p:cNvPr id="14361" name="Line 25"/>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62" name="Line 26"/>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63" name="Line 27"/>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64" name="Oval 28"/>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65" name="Oval 29"/>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66" name="Oval 30"/>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4" name="Group 31"/>
          <p:cNvGrpSpPr>
            <a:grpSpLocks/>
          </p:cNvGrpSpPr>
          <p:nvPr/>
        </p:nvGrpSpPr>
        <p:grpSpPr bwMode="auto">
          <a:xfrm>
            <a:off x="5410200" y="2819400"/>
            <a:ext cx="914400" cy="990600"/>
            <a:chOff x="1968" y="1584"/>
            <a:chExt cx="720" cy="912"/>
          </a:xfrm>
        </p:grpSpPr>
        <p:sp>
          <p:nvSpPr>
            <p:cNvPr id="14368" name="Line 32"/>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69" name="Line 33"/>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70" name="Line 34"/>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71" name="Oval 35"/>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2" name="Oval 36"/>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3" name="Oval 37"/>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5" name="Group 38"/>
          <p:cNvGrpSpPr>
            <a:grpSpLocks/>
          </p:cNvGrpSpPr>
          <p:nvPr/>
        </p:nvGrpSpPr>
        <p:grpSpPr bwMode="auto">
          <a:xfrm>
            <a:off x="5105400" y="4038600"/>
            <a:ext cx="1295400" cy="838200"/>
            <a:chOff x="1968" y="1584"/>
            <a:chExt cx="720" cy="912"/>
          </a:xfrm>
        </p:grpSpPr>
        <p:sp>
          <p:nvSpPr>
            <p:cNvPr id="14375" name="Line 39"/>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76" name="Line 40"/>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77" name="Line 41"/>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78" name="Oval 42"/>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9" name="Oval 43"/>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80" name="Oval 44"/>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6" name="Group 54"/>
          <p:cNvGrpSpPr>
            <a:grpSpLocks/>
          </p:cNvGrpSpPr>
          <p:nvPr/>
        </p:nvGrpSpPr>
        <p:grpSpPr bwMode="auto">
          <a:xfrm>
            <a:off x="6324600" y="1447800"/>
            <a:ext cx="457200" cy="3724275"/>
            <a:chOff x="3984" y="912"/>
            <a:chExt cx="288" cy="2346"/>
          </a:xfrm>
        </p:grpSpPr>
        <p:graphicFrame>
          <p:nvGraphicFramePr>
            <p:cNvPr id="14381" name="Object 45"/>
            <p:cNvGraphicFramePr>
              <a:graphicFrameLocks noChangeAspect="1"/>
            </p:cNvGraphicFramePr>
            <p:nvPr/>
          </p:nvGraphicFramePr>
          <p:xfrm>
            <a:off x="3984" y="912"/>
            <a:ext cx="252" cy="282"/>
          </p:xfrm>
          <a:graphic>
            <a:graphicData uri="http://schemas.openxmlformats.org/presentationml/2006/ole">
              <mc:AlternateContent xmlns:mc="http://schemas.openxmlformats.org/markup-compatibility/2006">
                <mc:Choice xmlns:v="urn:schemas-microsoft-com:vml" Requires="v">
                  <p:oleObj name="CorelPhotoPaint.Image.7" r:id="rId14" imgW="1353200" imgH="1514474" progId="">
                    <p:embed/>
                  </p:oleObj>
                </mc:Choice>
                <mc:Fallback>
                  <p:oleObj name="CorelPhotoPaint.Image.7" r:id="rId14" imgW="1353200" imgH="1514474" progId="">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912"/>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2" name="Object 46"/>
            <p:cNvGraphicFramePr>
              <a:graphicFrameLocks noChangeAspect="1"/>
            </p:cNvGraphicFramePr>
            <p:nvPr/>
          </p:nvGraphicFramePr>
          <p:xfrm>
            <a:off x="3984" y="1200"/>
            <a:ext cx="252" cy="282"/>
          </p:xfrm>
          <a:graphic>
            <a:graphicData uri="http://schemas.openxmlformats.org/presentationml/2006/ole">
              <mc:AlternateContent xmlns:mc="http://schemas.openxmlformats.org/markup-compatibility/2006">
                <mc:Choice xmlns:v="urn:schemas-microsoft-com:vml" Requires="v">
                  <p:oleObj name="CorelPhotoPaint.Image.7" r:id="rId15" imgW="1353200" imgH="1514474" progId="">
                    <p:embed/>
                  </p:oleObj>
                </mc:Choice>
                <mc:Fallback>
                  <p:oleObj name="CorelPhotoPaint.Image.7" r:id="rId15" imgW="1353200" imgH="1514474" progId="">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20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3" name="Object 47"/>
            <p:cNvGraphicFramePr>
              <a:graphicFrameLocks noChangeAspect="1"/>
            </p:cNvGraphicFramePr>
            <p:nvPr/>
          </p:nvGraphicFramePr>
          <p:xfrm>
            <a:off x="3984" y="1440"/>
            <a:ext cx="252" cy="282"/>
          </p:xfrm>
          <a:graphic>
            <a:graphicData uri="http://schemas.openxmlformats.org/presentationml/2006/ole">
              <mc:AlternateContent xmlns:mc="http://schemas.openxmlformats.org/markup-compatibility/2006">
                <mc:Choice xmlns:v="urn:schemas-microsoft-com:vml" Requires="v">
                  <p:oleObj name="CorelPhotoPaint.Image.7" r:id="rId16" imgW="1353200" imgH="1514474" progId="">
                    <p:embed/>
                  </p:oleObj>
                </mc:Choice>
                <mc:Fallback>
                  <p:oleObj name="CorelPhotoPaint.Image.7" r:id="rId16" imgW="1353200" imgH="1514474" progId="">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44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4" name="Object 48"/>
            <p:cNvGraphicFramePr>
              <a:graphicFrameLocks noChangeAspect="1"/>
            </p:cNvGraphicFramePr>
            <p:nvPr/>
          </p:nvGraphicFramePr>
          <p:xfrm>
            <a:off x="3984" y="1680"/>
            <a:ext cx="252" cy="282"/>
          </p:xfrm>
          <a:graphic>
            <a:graphicData uri="http://schemas.openxmlformats.org/presentationml/2006/ole">
              <mc:AlternateContent xmlns:mc="http://schemas.openxmlformats.org/markup-compatibility/2006">
                <mc:Choice xmlns:v="urn:schemas-microsoft-com:vml" Requires="v">
                  <p:oleObj name="CorelPhotoPaint.Image.7" r:id="rId17" imgW="1353200" imgH="1514474" progId="">
                    <p:embed/>
                  </p:oleObj>
                </mc:Choice>
                <mc:Fallback>
                  <p:oleObj name="CorelPhotoPaint.Image.7" r:id="rId17" imgW="1353200" imgH="1514474"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68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5" name="Object 49"/>
            <p:cNvGraphicFramePr>
              <a:graphicFrameLocks noChangeAspect="1"/>
            </p:cNvGraphicFramePr>
            <p:nvPr/>
          </p:nvGraphicFramePr>
          <p:xfrm>
            <a:off x="3984" y="1968"/>
            <a:ext cx="252" cy="282"/>
          </p:xfrm>
          <a:graphic>
            <a:graphicData uri="http://schemas.openxmlformats.org/presentationml/2006/ole">
              <mc:AlternateContent xmlns:mc="http://schemas.openxmlformats.org/markup-compatibility/2006">
                <mc:Choice xmlns:v="urn:schemas-microsoft-com:vml" Requires="v">
                  <p:oleObj name="CorelPhotoPaint.Image.7" r:id="rId18" imgW="1353200" imgH="1514474" progId="">
                    <p:embed/>
                  </p:oleObj>
                </mc:Choice>
                <mc:Fallback>
                  <p:oleObj name="CorelPhotoPaint.Image.7" r:id="rId18" imgW="1353200" imgH="1514474" progId="">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96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6" name="Object 50"/>
            <p:cNvGraphicFramePr>
              <a:graphicFrameLocks noChangeAspect="1"/>
            </p:cNvGraphicFramePr>
            <p:nvPr/>
          </p:nvGraphicFramePr>
          <p:xfrm>
            <a:off x="3984" y="2208"/>
            <a:ext cx="252" cy="282"/>
          </p:xfrm>
          <a:graphic>
            <a:graphicData uri="http://schemas.openxmlformats.org/presentationml/2006/ole">
              <mc:AlternateContent xmlns:mc="http://schemas.openxmlformats.org/markup-compatibility/2006">
                <mc:Choice xmlns:v="urn:schemas-microsoft-com:vml" Requires="v">
                  <p:oleObj name="CorelPhotoPaint.Image.7" r:id="rId19" imgW="1353200" imgH="1514474" progId="">
                    <p:embed/>
                  </p:oleObj>
                </mc:Choice>
                <mc:Fallback>
                  <p:oleObj name="CorelPhotoPaint.Image.7" r:id="rId19" imgW="1353200" imgH="1514474" progId="">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220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7" name="Object 51"/>
            <p:cNvGraphicFramePr>
              <a:graphicFrameLocks noChangeAspect="1"/>
            </p:cNvGraphicFramePr>
            <p:nvPr/>
          </p:nvGraphicFramePr>
          <p:xfrm>
            <a:off x="3984" y="2448"/>
            <a:ext cx="288" cy="282"/>
          </p:xfrm>
          <a:graphic>
            <a:graphicData uri="http://schemas.openxmlformats.org/presentationml/2006/ole">
              <mc:AlternateContent xmlns:mc="http://schemas.openxmlformats.org/markup-compatibility/2006">
                <mc:Choice xmlns:v="urn:schemas-microsoft-com:vml" Requires="v">
                  <p:oleObj name="CorelPhotoPaint.Image.7" r:id="rId20" imgW="1353200" imgH="1514474" progId="">
                    <p:embed/>
                  </p:oleObj>
                </mc:Choice>
                <mc:Fallback>
                  <p:oleObj name="CorelPhotoPaint.Image.7" r:id="rId20" imgW="1353200" imgH="1514474" progId="">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2448"/>
                          <a:ext cx="288"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8" name="Object 52"/>
            <p:cNvGraphicFramePr>
              <a:graphicFrameLocks noChangeAspect="1"/>
            </p:cNvGraphicFramePr>
            <p:nvPr/>
          </p:nvGraphicFramePr>
          <p:xfrm>
            <a:off x="3984" y="2688"/>
            <a:ext cx="252" cy="282"/>
          </p:xfrm>
          <a:graphic>
            <a:graphicData uri="http://schemas.openxmlformats.org/presentationml/2006/ole">
              <mc:AlternateContent xmlns:mc="http://schemas.openxmlformats.org/markup-compatibility/2006">
                <mc:Choice xmlns:v="urn:schemas-microsoft-com:vml" Requires="v">
                  <p:oleObj name="CorelPhotoPaint.Image.7" r:id="rId21" imgW="1353200" imgH="1514474" progId="">
                    <p:embed/>
                  </p:oleObj>
                </mc:Choice>
                <mc:Fallback>
                  <p:oleObj name="CorelPhotoPaint.Image.7" r:id="rId21" imgW="1353200" imgH="1514474" progI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268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9" name="Object 53"/>
            <p:cNvGraphicFramePr>
              <a:graphicFrameLocks noChangeAspect="1"/>
            </p:cNvGraphicFramePr>
            <p:nvPr/>
          </p:nvGraphicFramePr>
          <p:xfrm>
            <a:off x="3984" y="2976"/>
            <a:ext cx="252" cy="282"/>
          </p:xfrm>
          <a:graphic>
            <a:graphicData uri="http://schemas.openxmlformats.org/presentationml/2006/ole">
              <mc:AlternateContent xmlns:mc="http://schemas.openxmlformats.org/markup-compatibility/2006">
                <mc:Choice xmlns:v="urn:schemas-microsoft-com:vml" Requires="v">
                  <p:oleObj name="CorelPhotoPaint.Image.7" r:id="rId22" imgW="1353200" imgH="1514474" progId="">
                    <p:embed/>
                  </p:oleObj>
                </mc:Choice>
                <mc:Fallback>
                  <p:oleObj name="CorelPhotoPaint.Image.7" r:id="rId22" imgW="1353200" imgH="1514474" progId="">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2976"/>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Group 60"/>
          <p:cNvGrpSpPr>
            <a:grpSpLocks/>
          </p:cNvGrpSpPr>
          <p:nvPr/>
        </p:nvGrpSpPr>
        <p:grpSpPr bwMode="auto">
          <a:xfrm>
            <a:off x="6705600" y="1219200"/>
            <a:ext cx="533400" cy="4114800"/>
            <a:chOff x="4224" y="768"/>
            <a:chExt cx="336" cy="2592"/>
          </a:xfrm>
        </p:grpSpPr>
        <p:sp>
          <p:nvSpPr>
            <p:cNvPr id="14391" name="AutoShape 55"/>
            <p:cNvSpPr>
              <a:spLocks noChangeArrowheads="1"/>
            </p:cNvSpPr>
            <p:nvPr/>
          </p:nvSpPr>
          <p:spPr bwMode="auto">
            <a:xfrm>
              <a:off x="4224" y="768"/>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2" name="AutoShape 56"/>
            <p:cNvSpPr>
              <a:spLocks noChangeArrowheads="1"/>
            </p:cNvSpPr>
            <p:nvPr/>
          </p:nvSpPr>
          <p:spPr bwMode="auto">
            <a:xfrm>
              <a:off x="4224" y="1296"/>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3" name="AutoShape 57"/>
            <p:cNvSpPr>
              <a:spLocks noChangeArrowheads="1"/>
            </p:cNvSpPr>
            <p:nvPr/>
          </p:nvSpPr>
          <p:spPr bwMode="auto">
            <a:xfrm>
              <a:off x="4224" y="182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4" name="AutoShape 58"/>
            <p:cNvSpPr>
              <a:spLocks noChangeArrowheads="1"/>
            </p:cNvSpPr>
            <p:nvPr/>
          </p:nvSpPr>
          <p:spPr bwMode="auto">
            <a:xfrm>
              <a:off x="4224" y="230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5" name="AutoShape 59"/>
            <p:cNvSpPr>
              <a:spLocks noChangeArrowheads="1"/>
            </p:cNvSpPr>
            <p:nvPr/>
          </p:nvSpPr>
          <p:spPr bwMode="auto">
            <a:xfrm>
              <a:off x="4224" y="2832"/>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grpSp>
        <p:nvGrpSpPr>
          <p:cNvPr id="8" name="Group 66"/>
          <p:cNvGrpSpPr>
            <a:grpSpLocks/>
          </p:cNvGrpSpPr>
          <p:nvPr/>
        </p:nvGrpSpPr>
        <p:grpSpPr bwMode="auto">
          <a:xfrm>
            <a:off x="6781800" y="1828800"/>
            <a:ext cx="914400" cy="3048000"/>
            <a:chOff x="4176" y="1056"/>
            <a:chExt cx="576" cy="1920"/>
          </a:xfrm>
        </p:grpSpPr>
        <p:sp>
          <p:nvSpPr>
            <p:cNvPr id="14403" name="AutoShape 67"/>
            <p:cNvSpPr>
              <a:spLocks noChangeArrowheads="1"/>
            </p:cNvSpPr>
            <p:nvPr/>
          </p:nvSpPr>
          <p:spPr bwMode="auto">
            <a:xfrm>
              <a:off x="4272" y="1056"/>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4" name="AutoShape 68"/>
            <p:cNvSpPr>
              <a:spLocks noChangeArrowheads="1"/>
            </p:cNvSpPr>
            <p:nvPr/>
          </p:nvSpPr>
          <p:spPr bwMode="auto">
            <a:xfrm>
              <a:off x="4224" y="158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5" name="AutoShape 69"/>
            <p:cNvSpPr>
              <a:spLocks noChangeArrowheads="1"/>
            </p:cNvSpPr>
            <p:nvPr/>
          </p:nvSpPr>
          <p:spPr bwMode="auto">
            <a:xfrm>
              <a:off x="4224" y="206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6" name="AutoShape 70"/>
            <p:cNvSpPr>
              <a:spLocks noChangeArrowheads="1"/>
            </p:cNvSpPr>
            <p:nvPr/>
          </p:nvSpPr>
          <p:spPr bwMode="auto">
            <a:xfrm>
              <a:off x="4176" y="2592"/>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grpSp>
      <p:grpSp>
        <p:nvGrpSpPr>
          <p:cNvPr id="9" name="Group 77"/>
          <p:cNvGrpSpPr>
            <a:grpSpLocks/>
          </p:cNvGrpSpPr>
          <p:nvPr/>
        </p:nvGrpSpPr>
        <p:grpSpPr bwMode="auto">
          <a:xfrm>
            <a:off x="6629400" y="990600"/>
            <a:ext cx="2895600" cy="4572000"/>
            <a:chOff x="4992" y="912"/>
            <a:chExt cx="576" cy="2592"/>
          </a:xfrm>
        </p:grpSpPr>
        <p:grpSp>
          <p:nvGrpSpPr>
            <p:cNvPr id="10" name="Group 65"/>
            <p:cNvGrpSpPr>
              <a:grpSpLocks/>
            </p:cNvGrpSpPr>
            <p:nvPr/>
          </p:nvGrpSpPr>
          <p:grpSpPr bwMode="auto">
            <a:xfrm>
              <a:off x="4992" y="1200"/>
              <a:ext cx="576" cy="1920"/>
              <a:chOff x="4176" y="1056"/>
              <a:chExt cx="576" cy="1920"/>
            </a:xfrm>
          </p:grpSpPr>
          <p:sp>
            <p:nvSpPr>
              <p:cNvPr id="14397" name="AutoShape 61"/>
              <p:cNvSpPr>
                <a:spLocks noChangeArrowheads="1"/>
              </p:cNvSpPr>
              <p:nvPr/>
            </p:nvSpPr>
            <p:spPr bwMode="auto">
              <a:xfrm>
                <a:off x="4272" y="1056"/>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398" name="AutoShape 62"/>
              <p:cNvSpPr>
                <a:spLocks noChangeArrowheads="1"/>
              </p:cNvSpPr>
              <p:nvPr/>
            </p:nvSpPr>
            <p:spPr bwMode="auto">
              <a:xfrm>
                <a:off x="4224" y="158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399" name="AutoShape 63"/>
              <p:cNvSpPr>
                <a:spLocks noChangeArrowheads="1"/>
              </p:cNvSpPr>
              <p:nvPr/>
            </p:nvSpPr>
            <p:spPr bwMode="auto">
              <a:xfrm>
                <a:off x="4224" y="206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0" name="AutoShape 64"/>
              <p:cNvSpPr>
                <a:spLocks noChangeArrowheads="1"/>
              </p:cNvSpPr>
              <p:nvPr/>
            </p:nvSpPr>
            <p:spPr bwMode="auto">
              <a:xfrm>
                <a:off x="4176" y="2592"/>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grpSp>
        <p:grpSp>
          <p:nvGrpSpPr>
            <p:cNvPr id="11" name="Group 71"/>
            <p:cNvGrpSpPr>
              <a:grpSpLocks/>
            </p:cNvGrpSpPr>
            <p:nvPr/>
          </p:nvGrpSpPr>
          <p:grpSpPr bwMode="auto">
            <a:xfrm>
              <a:off x="5040" y="912"/>
              <a:ext cx="336" cy="2592"/>
              <a:chOff x="4224" y="768"/>
              <a:chExt cx="336" cy="2592"/>
            </a:xfrm>
          </p:grpSpPr>
          <p:sp>
            <p:nvSpPr>
              <p:cNvPr id="14408" name="AutoShape 72"/>
              <p:cNvSpPr>
                <a:spLocks noChangeArrowheads="1"/>
              </p:cNvSpPr>
              <p:nvPr/>
            </p:nvSpPr>
            <p:spPr bwMode="auto">
              <a:xfrm>
                <a:off x="4224" y="768"/>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09" name="AutoShape 73"/>
              <p:cNvSpPr>
                <a:spLocks noChangeArrowheads="1"/>
              </p:cNvSpPr>
              <p:nvPr/>
            </p:nvSpPr>
            <p:spPr bwMode="auto">
              <a:xfrm>
                <a:off x="4224" y="1296"/>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0" name="AutoShape 74"/>
              <p:cNvSpPr>
                <a:spLocks noChangeArrowheads="1"/>
              </p:cNvSpPr>
              <p:nvPr/>
            </p:nvSpPr>
            <p:spPr bwMode="auto">
              <a:xfrm>
                <a:off x="4224" y="182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1" name="AutoShape 75"/>
              <p:cNvSpPr>
                <a:spLocks noChangeArrowheads="1"/>
              </p:cNvSpPr>
              <p:nvPr/>
            </p:nvSpPr>
            <p:spPr bwMode="auto">
              <a:xfrm>
                <a:off x="4224" y="230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2" name="AutoShape 76"/>
              <p:cNvSpPr>
                <a:spLocks noChangeArrowheads="1"/>
              </p:cNvSpPr>
              <p:nvPr/>
            </p:nvSpPr>
            <p:spPr bwMode="auto">
              <a:xfrm>
                <a:off x="4224" y="2832"/>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grpSp>
      <p:pic>
        <p:nvPicPr>
          <p:cNvPr id="14419" name="Picture 83">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23"/>
          <a:srcRect/>
          <a:stretch>
            <a:fillRect/>
          </a:stretch>
        </p:blipFill>
        <p:spPr bwMode="auto">
          <a:xfrm>
            <a:off x="9677400" y="3657600"/>
            <a:ext cx="304800" cy="304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0-#ppt_w/2"/>
                                          </p:val>
                                        </p:tav>
                                        <p:tav tm="100000">
                                          <p:val>
                                            <p:strVal val="#ppt_x"/>
                                          </p:val>
                                        </p:tav>
                                      </p:tavLst>
                                    </p:anim>
                                    <p:anim calcmode="lin" valueType="num">
                                      <p:cBhvr additive="base">
                                        <p:cTn id="8" dur="500" fill="hold"/>
                                        <p:tgtEl>
                                          <p:spTgt spid="143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teslaCoil[1].wav"/>
                                        </p:tgtEl>
                                      </p:cMediaNode>
                                    </p:audio>
                                  </p:subTnLst>
                                </p:cTn>
                              </p:par>
                            </p:childTnLst>
                          </p:cTn>
                        </p:par>
                        <p:par>
                          <p:cTn id="9" fill="hold">
                            <p:stCondLst>
                              <p:cond delay="500"/>
                            </p:stCondLst>
                            <p:childTnLst>
                              <p:par>
                                <p:cTn id="10" presetID="4" presetClass="entr" presetSubtype="32" fill="hold" grpId="0" nodeType="afterEffect">
                                  <p:stCondLst>
                                    <p:cond delay="0"/>
                                  </p:stCondLst>
                                  <p:childTnLst>
                                    <p:set>
                                      <p:cBhvr>
                                        <p:cTn id="11" dur="1" fill="hold">
                                          <p:stCondLst>
                                            <p:cond delay="0"/>
                                          </p:stCondLst>
                                        </p:cTn>
                                        <p:tgtEl>
                                          <p:spTgt spid="14346"/>
                                        </p:tgtEl>
                                        <p:attrNameLst>
                                          <p:attrName>style.visibility</p:attrName>
                                        </p:attrNameLst>
                                      </p:cBhvr>
                                      <p:to>
                                        <p:strVal val="visible"/>
                                      </p:to>
                                    </p:set>
                                    <p:animEffect transition="in" filter="box(out)">
                                      <p:cBhvr>
                                        <p:cTn id="12" dur="500"/>
                                        <p:tgtEl>
                                          <p:spTgt spid="14346"/>
                                        </p:tgtEl>
                                      </p:cBhvr>
                                    </p:animEffect>
                                  </p:childTnLst>
                                  <p:subTnLst>
                                    <p:audio>
                                      <p:cMediaNode>
                                        <p:cTn display="0" masterRel="sameClick">
                                          <p:stCondLst>
                                            <p:cond evt="begin" delay="0">
                                              <p:tn val="10"/>
                                            </p:cond>
                                          </p:stCondLst>
                                          <p:endCondLst>
                                            <p:cond evt="onStopAudio" delay="0">
                                              <p:tgtEl>
                                                <p:sldTgt/>
                                              </p:tgtEl>
                                            </p:cond>
                                          </p:endCondLst>
                                        </p:cTn>
                                        <p:tgtEl>
                                          <p:sndTgt r:embed="rId5" name="teslaCoil[1].wav"/>
                                        </p:tgtEl>
                                      </p:cMediaNode>
                                    </p:audio>
                                  </p:subTnLst>
                                </p:cTn>
                              </p:par>
                            </p:childTnLst>
                          </p:cTn>
                        </p:par>
                        <p:par>
                          <p:cTn id="13" fill="hold">
                            <p:stCondLst>
                              <p:cond delay="1000"/>
                            </p:stCondLst>
                            <p:childTnLst>
                              <p:par>
                                <p:cTn id="14" presetID="18" presetClass="entr" presetSubtype="3"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upRight)">
                                      <p:cBhvr>
                                        <p:cTn id="16" dur="500"/>
                                        <p:tgtEl>
                                          <p:spTgt spid="2"/>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14354"/>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499"/>
                                          </p:stCondLst>
                                        </p:cTn>
                                        <p:tgtEl>
                                          <p:spTgt spid="14355"/>
                                        </p:tgtEl>
                                        <p:attrNameLst>
                                          <p:attrName>style.visibility</p:attrName>
                                        </p:attrNameLst>
                                      </p:cBhvr>
                                      <p:to>
                                        <p:strVal val="visible"/>
                                      </p:to>
                                    </p:set>
                                  </p:childTnLst>
                                </p:cTn>
                              </p:par>
                            </p:childTnLst>
                          </p:cTn>
                        </p:par>
                        <p:par>
                          <p:cTn id="23" fill="hold">
                            <p:stCondLst>
                              <p:cond delay="2500"/>
                            </p:stCondLst>
                            <p:childTnLst>
                              <p:par>
                                <p:cTn id="24" presetID="1" presetClass="entr" presetSubtype="0" fill="hold" nodeType="afterEffect">
                                  <p:stCondLst>
                                    <p:cond delay="0"/>
                                  </p:stCondLst>
                                  <p:childTnLst>
                                    <p:set>
                                      <p:cBhvr>
                                        <p:cTn id="25" dur="1" fill="hold">
                                          <p:stCondLst>
                                            <p:cond delay="499"/>
                                          </p:stCondLst>
                                        </p:cTn>
                                        <p:tgtEl>
                                          <p:spTgt spid="14356"/>
                                        </p:tgtEl>
                                        <p:attrNameLst>
                                          <p:attrName>style.visibility</p:attrName>
                                        </p:attrNameLst>
                                      </p:cBhvr>
                                      <p:to>
                                        <p:strVal val="visible"/>
                                      </p:to>
                                    </p:set>
                                  </p:childTnLst>
                                </p:cTn>
                              </p:par>
                            </p:childTnLst>
                          </p:cTn>
                        </p:par>
                        <p:par>
                          <p:cTn id="26" fill="hold">
                            <p:stCondLst>
                              <p:cond delay="3000"/>
                            </p:stCondLst>
                            <p:childTnLst>
                              <p:par>
                                <p:cTn id="27" presetID="4" presetClass="entr" presetSubtype="32" fill="hold" grpId="0" nodeType="afterEffect">
                                  <p:stCondLst>
                                    <p:cond delay="0"/>
                                  </p:stCondLst>
                                  <p:childTnLst>
                                    <p:set>
                                      <p:cBhvr>
                                        <p:cTn id="28" dur="1" fill="hold">
                                          <p:stCondLst>
                                            <p:cond delay="0"/>
                                          </p:stCondLst>
                                        </p:cTn>
                                        <p:tgtEl>
                                          <p:spTgt spid="14357"/>
                                        </p:tgtEl>
                                        <p:attrNameLst>
                                          <p:attrName>style.visibility</p:attrName>
                                        </p:attrNameLst>
                                      </p:cBhvr>
                                      <p:to>
                                        <p:strVal val="visible"/>
                                      </p:to>
                                    </p:set>
                                    <p:animEffect transition="in" filter="box(out)">
                                      <p:cBhvr>
                                        <p:cTn id="29" dur="500"/>
                                        <p:tgtEl>
                                          <p:spTgt spid="14357"/>
                                        </p:tgtEl>
                                      </p:cBhvr>
                                    </p:animEffect>
                                  </p:childTnLst>
                                  <p:subTnLst>
                                    <p:audio>
                                      <p:cMediaNode>
                                        <p:cTn display="0" masterRel="sameClick">
                                          <p:stCondLst>
                                            <p:cond evt="begin" delay="0">
                                              <p:tn val="27"/>
                                            </p:cond>
                                          </p:stCondLst>
                                          <p:endCondLst>
                                            <p:cond evt="onStopAudio" delay="0">
                                              <p:tgtEl>
                                                <p:sldTgt/>
                                              </p:tgtEl>
                                            </p:cond>
                                          </p:endCondLst>
                                        </p:cTn>
                                        <p:tgtEl>
                                          <p:sndTgt r:embed="rId5" name="teslaCoil[1].wav"/>
                                        </p:tgtEl>
                                      </p:cMediaNode>
                                    </p:audio>
                                  </p:subTnLst>
                                </p:cTn>
                              </p:par>
                            </p:childTnLst>
                          </p:cTn>
                        </p:par>
                        <p:par>
                          <p:cTn id="30" fill="hold">
                            <p:stCondLst>
                              <p:cond delay="3500"/>
                            </p:stCondLst>
                            <p:childTnLst>
                              <p:par>
                                <p:cTn id="31" presetID="4" presetClass="entr" presetSubtype="32" fill="hold" grpId="0" nodeType="afterEffect">
                                  <p:stCondLst>
                                    <p:cond delay="0"/>
                                  </p:stCondLst>
                                  <p:childTnLst>
                                    <p:set>
                                      <p:cBhvr>
                                        <p:cTn id="32" dur="1" fill="hold">
                                          <p:stCondLst>
                                            <p:cond delay="0"/>
                                          </p:stCondLst>
                                        </p:cTn>
                                        <p:tgtEl>
                                          <p:spTgt spid="14358"/>
                                        </p:tgtEl>
                                        <p:attrNameLst>
                                          <p:attrName>style.visibility</p:attrName>
                                        </p:attrNameLst>
                                      </p:cBhvr>
                                      <p:to>
                                        <p:strVal val="visible"/>
                                      </p:to>
                                    </p:set>
                                    <p:animEffect transition="in" filter="box(out)">
                                      <p:cBhvr>
                                        <p:cTn id="33" dur="500"/>
                                        <p:tgtEl>
                                          <p:spTgt spid="14358"/>
                                        </p:tgtEl>
                                      </p:cBhvr>
                                    </p:animEffect>
                                  </p:childTnLst>
                                  <p:subTnLst>
                                    <p:audio>
                                      <p:cMediaNode>
                                        <p:cTn display="0" masterRel="sameClick">
                                          <p:stCondLst>
                                            <p:cond evt="begin" delay="0">
                                              <p:tn val="31"/>
                                            </p:cond>
                                          </p:stCondLst>
                                          <p:endCondLst>
                                            <p:cond evt="onStopAudio" delay="0">
                                              <p:tgtEl>
                                                <p:sldTgt/>
                                              </p:tgtEl>
                                            </p:cond>
                                          </p:endCondLst>
                                        </p:cTn>
                                        <p:tgtEl>
                                          <p:sndTgt r:embed="rId5" name="teslaCoil[1].wav"/>
                                        </p:tgtEl>
                                      </p:cMediaNode>
                                    </p:audio>
                                  </p:subTnLst>
                                </p:cTn>
                              </p:par>
                            </p:childTnLst>
                          </p:cTn>
                        </p:par>
                        <p:par>
                          <p:cTn id="34" fill="hold">
                            <p:stCondLst>
                              <p:cond delay="4000"/>
                            </p:stCondLst>
                            <p:childTnLst>
                              <p:par>
                                <p:cTn id="35" presetID="4" presetClass="entr" presetSubtype="32" fill="hold" grpId="0" nodeType="afterEffect">
                                  <p:stCondLst>
                                    <p:cond delay="0"/>
                                  </p:stCondLst>
                                  <p:childTnLst>
                                    <p:set>
                                      <p:cBhvr>
                                        <p:cTn id="36" dur="1" fill="hold">
                                          <p:stCondLst>
                                            <p:cond delay="0"/>
                                          </p:stCondLst>
                                        </p:cTn>
                                        <p:tgtEl>
                                          <p:spTgt spid="14359"/>
                                        </p:tgtEl>
                                        <p:attrNameLst>
                                          <p:attrName>style.visibility</p:attrName>
                                        </p:attrNameLst>
                                      </p:cBhvr>
                                      <p:to>
                                        <p:strVal val="visible"/>
                                      </p:to>
                                    </p:set>
                                    <p:animEffect transition="in" filter="box(out)">
                                      <p:cBhvr>
                                        <p:cTn id="37" dur="500"/>
                                        <p:tgtEl>
                                          <p:spTgt spid="14359"/>
                                        </p:tgtEl>
                                      </p:cBhvr>
                                    </p:animEffect>
                                  </p:childTnLst>
                                  <p:subTnLst>
                                    <p:audio>
                                      <p:cMediaNode>
                                        <p:cTn display="0" masterRel="sameClick">
                                          <p:stCondLst>
                                            <p:cond evt="begin" delay="0">
                                              <p:tn val="35"/>
                                            </p:cond>
                                          </p:stCondLst>
                                          <p:endCondLst>
                                            <p:cond evt="onStopAudio" delay="0">
                                              <p:tgtEl>
                                                <p:sldTgt/>
                                              </p:tgtEl>
                                            </p:cond>
                                          </p:endCondLst>
                                        </p:cTn>
                                        <p:tgtEl>
                                          <p:sndTgt r:embed="rId5" name="teslaCoil[1].wav"/>
                                        </p:tgtEl>
                                      </p:cMediaNode>
                                    </p:audio>
                                  </p:subTnLst>
                                </p:cTn>
                              </p:par>
                            </p:childTnLst>
                          </p:cTn>
                        </p:par>
                        <p:par>
                          <p:cTn id="38" fill="hold">
                            <p:stCondLst>
                              <p:cond delay="4500"/>
                            </p:stCondLst>
                            <p:childTnLst>
                              <p:par>
                                <p:cTn id="39" presetID="18" presetClass="entr" presetSubtype="3"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strips(upRight)">
                                      <p:cBhvr>
                                        <p:cTn id="41" dur="500"/>
                                        <p:tgtEl>
                                          <p:spTgt spid="3"/>
                                        </p:tgtEl>
                                      </p:cBhvr>
                                    </p:animEffect>
                                  </p:childTnLst>
                                </p:cTn>
                              </p:par>
                            </p:childTnLst>
                          </p:cTn>
                        </p:par>
                        <p:par>
                          <p:cTn id="42" fill="hold">
                            <p:stCondLst>
                              <p:cond delay="5000"/>
                            </p:stCondLst>
                            <p:childTnLst>
                              <p:par>
                                <p:cTn id="43" presetID="18" presetClass="entr" presetSubtype="3"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strips(upRight)">
                                      <p:cBhvr>
                                        <p:cTn id="45" dur="500"/>
                                        <p:tgtEl>
                                          <p:spTgt spid="4"/>
                                        </p:tgtEl>
                                      </p:cBhvr>
                                    </p:animEffect>
                                  </p:childTnLst>
                                </p:cTn>
                              </p:par>
                            </p:childTnLst>
                          </p:cTn>
                        </p:par>
                        <p:par>
                          <p:cTn id="46" fill="hold">
                            <p:stCondLst>
                              <p:cond delay="5500"/>
                            </p:stCondLst>
                            <p:childTnLst>
                              <p:par>
                                <p:cTn id="47" presetID="18" presetClass="entr" presetSubtype="3"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strips(upRight)">
                                      <p:cBhvr>
                                        <p:cTn id="49" dur="500"/>
                                        <p:tgtEl>
                                          <p:spTgt spid="5"/>
                                        </p:tgtEl>
                                      </p:cBhvr>
                                    </p:animEffect>
                                  </p:childTnLst>
                                </p:cTn>
                              </p:par>
                            </p:childTnLst>
                          </p:cTn>
                        </p:par>
                        <p:par>
                          <p:cTn id="50" fill="hold">
                            <p:stCondLst>
                              <p:cond delay="6000"/>
                            </p:stCondLst>
                            <p:childTnLst>
                              <p:par>
                                <p:cTn id="51" presetID="4" presetClass="entr" presetSubtype="32"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ox(out)">
                                      <p:cBhvr>
                                        <p:cTn id="53" dur="500"/>
                                        <p:tgtEl>
                                          <p:spTgt spid="6"/>
                                        </p:tgtEl>
                                      </p:cBhvr>
                                    </p:animEffect>
                                  </p:childTnLst>
                                </p:cTn>
                              </p:par>
                            </p:childTnLst>
                          </p:cTn>
                        </p:par>
                        <p:par>
                          <p:cTn id="54" fill="hold">
                            <p:stCondLst>
                              <p:cond delay="6500"/>
                            </p:stCondLst>
                            <p:childTnLst>
                              <p:par>
                                <p:cTn id="55" presetID="4" presetClass="entr" presetSubtype="32"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ox(out)">
                                      <p:cBhvr>
                                        <p:cTn id="57" dur="500"/>
                                        <p:tgtEl>
                                          <p:spTgt spid="7"/>
                                        </p:tgtEl>
                                      </p:cBhvr>
                                    </p:animEffect>
                                  </p:childTnLst>
                                  <p:subTnLst>
                                    <p:audio>
                                      <p:cMediaNode>
                                        <p:cTn display="0" masterRel="sameClick">
                                          <p:stCondLst>
                                            <p:cond evt="begin" delay="0">
                                              <p:tn val="55"/>
                                            </p:cond>
                                          </p:stCondLst>
                                          <p:endCondLst>
                                            <p:cond evt="onStopAudio" delay="0">
                                              <p:tgtEl>
                                                <p:sldTgt/>
                                              </p:tgtEl>
                                            </p:cond>
                                          </p:endCondLst>
                                        </p:cTn>
                                        <p:tgtEl>
                                          <p:sndTgt r:embed="rId6" name="explode.wav"/>
                                        </p:tgtEl>
                                      </p:cMediaNode>
                                    </p:audio>
                                  </p:subTnLst>
                                </p:cTn>
                              </p:par>
                            </p:childTnLst>
                          </p:cTn>
                        </p:par>
                        <p:par>
                          <p:cTn id="58" fill="hold">
                            <p:stCondLst>
                              <p:cond delay="7000"/>
                            </p:stCondLst>
                            <p:childTnLst>
                              <p:par>
                                <p:cTn id="59" presetID="4" presetClass="entr" presetSubtype="32"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ox(out)">
                                      <p:cBhvr>
                                        <p:cTn id="61" dur="500"/>
                                        <p:tgtEl>
                                          <p:spTgt spid="8"/>
                                        </p:tgtEl>
                                      </p:cBhvr>
                                    </p:animEffect>
                                  </p:childTnLst>
                                  <p:subTnLst>
                                    <p:audio>
                                      <p:cMediaNode>
                                        <p:cTn display="0" masterRel="sameClick">
                                          <p:stCondLst>
                                            <p:cond evt="begin" delay="0">
                                              <p:tn val="59"/>
                                            </p:cond>
                                          </p:stCondLst>
                                          <p:endCondLst>
                                            <p:cond evt="onStopAudio" delay="0">
                                              <p:tgtEl>
                                                <p:sldTgt/>
                                              </p:tgtEl>
                                            </p:cond>
                                          </p:endCondLst>
                                        </p:cTn>
                                        <p:tgtEl>
                                          <p:sndTgt r:embed="rId6" name="explode.wav"/>
                                        </p:tgtEl>
                                      </p:cMediaNode>
                                    </p:audio>
                                  </p:subTnLst>
                                </p:cTn>
                              </p:par>
                            </p:childTnLst>
                          </p:cTn>
                        </p:par>
                        <p:par>
                          <p:cTn id="62" fill="hold">
                            <p:stCondLst>
                              <p:cond delay="7500"/>
                            </p:stCondLst>
                            <p:childTnLst>
                              <p:par>
                                <p:cTn id="63" presetID="1" presetClass="entr" presetSubtype="0" fill="hold" nodeType="afterEffect">
                                  <p:stCondLst>
                                    <p:cond delay="0"/>
                                  </p:stCondLst>
                                  <p:childTnLst>
                                    <p:set>
                                      <p:cBhvr>
                                        <p:cTn id="64"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63"/>
                                            </p:cond>
                                          </p:stCondLst>
                                          <p:endCondLst>
                                            <p:cond evt="onStopAudio" delay="0">
                                              <p:tgtEl>
                                                <p:sldTgt/>
                                              </p:tgtEl>
                                            </p:cond>
                                          </p:endCondLst>
                                        </p:cTn>
                                        <p:tgtEl>
                                          <p:sndTgt r:embed="rId6" name="explode.wav"/>
                                        </p:tgtEl>
                                      </p:cMediaNode>
                                    </p:audio>
                                  </p:subTnLst>
                                </p:cTn>
                              </p:par>
                            </p:childTnLst>
                          </p:cTn>
                        </p:par>
                        <p:par>
                          <p:cTn id="65" fill="hold">
                            <p:stCondLst>
                              <p:cond delay="8000"/>
                            </p:stCondLst>
                            <p:childTnLst>
                              <p:par>
                                <p:cTn id="66" presetID="1" presetClass="entr" presetSubtype="0" fill="hold" nodeType="afterEffect">
                                  <p:stCondLst>
                                    <p:cond delay="1000"/>
                                  </p:stCondLst>
                                  <p:childTnLst>
                                    <p:set>
                                      <p:cBhvr>
                                        <p:cTn id="67" dur="1" fill="hold">
                                          <p:stCondLst>
                                            <p:cond delay="499"/>
                                          </p:stCondLst>
                                        </p:cTn>
                                        <p:tgtEl>
                                          <p:spTgt spid="14419"/>
                                        </p:tgtEl>
                                        <p:attrNameLst>
                                          <p:attrName>style.visibility</p:attrName>
                                        </p:attrNameLst>
                                      </p:cBhvr>
                                      <p:to>
                                        <p:strVal val="visible"/>
                                      </p:to>
                                    </p:set>
                                  </p:childTnLst>
                                  <p:subTnLst>
                                    <p:audio>
                                      <p:cMediaNode>
                                        <p:cTn display="0" masterRel="sameClick">
                                          <p:stCondLst>
                                            <p:cond evt="begin" delay="0">
                                              <p:tn val="66"/>
                                            </p:cond>
                                          </p:stCondLst>
                                          <p:endCondLst>
                                            <p:cond evt="onStopAudio" delay="0">
                                              <p:tgtEl>
                                                <p:sldTgt/>
                                              </p:tgtEl>
                                            </p:cond>
                                          </p:endCondLst>
                                        </p:cTn>
                                        <p:tgtEl>
                                          <p:sndTgt r:embed="rId7" name="Lightning.wav"/>
                                        </p:tgtEl>
                                      </p:cMediaNode>
                                    </p:audio>
                                  </p:subTnLst>
                                </p:cTn>
                              </p:par>
                            </p:childTnLst>
                          </p:cTn>
                        </p:par>
                        <p:par>
                          <p:cTn id="68" fill="hold">
                            <p:stCondLst>
                              <p:cond delay="9500"/>
                            </p:stCondLst>
                            <p:childTnLst>
                              <p:par>
                                <p:cTn id="69" presetID="1" presetClass="mediacall" presetSubtype="0" fill="hold" nodeType="afterEffect">
                                  <p:stCondLst>
                                    <p:cond delay="0"/>
                                  </p:stCondLst>
                                  <p:childTnLst>
                                    <p:cmd type="call" cmd="playFrom(0.0)">
                                      <p:cBhvr>
                                        <p:cTn id="70" dur="1" fill="hold"/>
                                        <p:tgtEl>
                                          <p:spTgt spid="144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1" fill="hold" display="0">
                  <p:stCondLst>
                    <p:cond delay="indefinite"/>
                  </p:stCondLst>
                  <p:endCondLst>
                    <p:cond evt="onPrev" delay="0">
                      <p:tgtEl>
                        <p:sldTgt/>
                      </p:tgtEl>
                    </p:cond>
                    <p:cond evt="onStopAudio" delay="0">
                      <p:tgtEl>
                        <p:sldTgt/>
                      </p:tgtEl>
                    </p:cond>
                  </p:endCondLst>
                </p:cTn>
                <p:tgtEl>
                  <p:spTgt spid="14419"/>
                </p:tgtEl>
              </p:cMediaNode>
            </p:audio>
          </p:childTnLst>
        </p:cTn>
      </p:par>
    </p:tnLst>
    <p:bldLst>
      <p:bldP spid="14345" grpId="0" animBg="1"/>
      <p:bldP spid="14346" grpId="0" animBg="1"/>
      <p:bldP spid="14357" grpId="0" animBg="1"/>
      <p:bldP spid="14358" grpId="0" animBg="1"/>
      <p:bldP spid="1435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Critical Mass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Is the desired design of material that sustains the level of decay required. This is achieved by;</a:t>
            </a:r>
          </a:p>
          <a:p>
            <a:pPr>
              <a:buNone/>
            </a:pPr>
            <a:endParaRPr lang="en-AU" sz="1200" dirty="0">
              <a:solidFill>
                <a:srgbClr val="002060"/>
              </a:solidFill>
              <a:latin typeface="Arial" pitchFamily="34" charset="0"/>
              <a:cs typeface="Arial" pitchFamily="34" charset="0"/>
            </a:endParaRPr>
          </a:p>
          <a:p>
            <a:pPr marL="722313" indent="-273050"/>
            <a:r>
              <a:rPr lang="en-AU" dirty="0">
                <a:solidFill>
                  <a:srgbClr val="002060"/>
                </a:solidFill>
                <a:latin typeface="Arial" pitchFamily="34" charset="0"/>
                <a:cs typeface="Arial" pitchFamily="34" charset="0"/>
              </a:rPr>
              <a:t>Shape of material. A spherical shape provides the least surface area. The least surface area means less neutrons escaping and increasing the chance of a chain reaction.</a:t>
            </a:r>
          </a:p>
          <a:p>
            <a:pPr marL="722313" indent="-273050"/>
            <a:endParaRPr lang="en-AU" sz="1200" dirty="0">
              <a:solidFill>
                <a:srgbClr val="002060"/>
              </a:solidFill>
              <a:latin typeface="Arial" pitchFamily="34" charset="0"/>
              <a:cs typeface="Arial" pitchFamily="34" charset="0"/>
            </a:endParaRPr>
          </a:p>
          <a:p>
            <a:pPr marL="722313" indent="-273050"/>
            <a:r>
              <a:rPr lang="en-AU" dirty="0">
                <a:solidFill>
                  <a:srgbClr val="002060"/>
                </a:solidFill>
                <a:latin typeface="Arial" pitchFamily="34" charset="0"/>
                <a:cs typeface="Arial" pitchFamily="34" charset="0"/>
              </a:rPr>
              <a:t>Purity of the material. The greater the purity the more reactions as neutrons are more likely to find their targets.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4.1 &amp; Set 4.2 </a:t>
            </a:r>
          </a:p>
          <a:p>
            <a:pPr marL="0" indent="0">
              <a:buNone/>
            </a:pPr>
            <a:r>
              <a:rPr lang="en-AU" sz="2800" dirty="0">
                <a:solidFill>
                  <a:srgbClr val="002060"/>
                </a:solidFill>
                <a:latin typeface="Arial" pitchFamily="34" charset="0"/>
                <a:cs typeface="Arial" pitchFamily="34" charset="0"/>
              </a:rPr>
              <a:t>	Chapter 4.1 &amp; 4.2 Extra Questions</a:t>
            </a:r>
          </a:p>
          <a:p>
            <a:pPr marL="0" indent="0">
              <a:buNone/>
            </a:pPr>
            <a:r>
              <a:rPr lang="en-AU" sz="2800" dirty="0">
                <a:solidFill>
                  <a:srgbClr val="002060"/>
                </a:solidFill>
                <a:latin typeface="Arial" pitchFamily="34" charset="0"/>
                <a:cs typeface="Arial" pitchFamily="34" charset="0"/>
              </a:rPr>
              <a:t>	Chapter 4.1 &amp; 4.2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4.3 &amp; 4.4 page 117-131 and answer      	Q1&amp;2 from Set 4.3 and </a:t>
            </a:r>
          </a:p>
          <a:p>
            <a:pPr marL="0" indent="0">
              <a:buNone/>
            </a:pPr>
            <a:r>
              <a:rPr lang="en-AU" sz="2800" dirty="0">
                <a:solidFill>
                  <a:srgbClr val="002060"/>
                </a:solidFill>
                <a:latin typeface="Arial" pitchFamily="34" charset="0"/>
                <a:cs typeface="Arial" pitchFamily="34" charset="0"/>
              </a:rPr>
              <a:t>	Q1,2&amp;3 from Set 4.4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63302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Rocks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US" sz="2800" dirty="0">
                <a:solidFill>
                  <a:srgbClr val="002060"/>
                </a:solidFill>
                <a:latin typeface="Arial" panose="020B0604020202020204" pitchFamily="34" charset="0"/>
                <a:cs typeface="Arial" panose="020B0604020202020204" pitchFamily="34" charset="0"/>
              </a:rPr>
              <a:t>Some rocks, like Uranium are radioactive. So is coal and some building materials such as Granite.</a:t>
            </a:r>
            <a:br>
              <a:rPr lang="en-US" sz="2800" dirty="0">
                <a:solidFill>
                  <a:srgbClr val="002060"/>
                </a:solidFill>
                <a:latin typeface="Arial" panose="020B0604020202020204" pitchFamily="34" charset="0"/>
                <a:cs typeface="Arial" panose="020B0604020202020204" pitchFamily="34" charset="0"/>
              </a:rPr>
            </a:br>
            <a:br>
              <a:rPr lang="en-US" sz="2800" dirty="0">
                <a:solidFill>
                  <a:srgbClr val="002060"/>
                </a:solidFill>
                <a:latin typeface="Arial" panose="020B0604020202020204" pitchFamily="34" charset="0"/>
                <a:cs typeface="Arial" panose="020B0604020202020204" pitchFamily="34" charset="0"/>
              </a:rPr>
            </a:br>
            <a:endParaRPr lang="en-AU" sz="2800" dirty="0">
              <a:solidFill>
                <a:srgbClr val="002060"/>
              </a:solidFill>
              <a:latin typeface="Arial" pitchFamily="34" charset="0"/>
              <a:cs typeface="Arial" pitchFamily="34" charset="0"/>
            </a:endParaRPr>
          </a:p>
        </p:txBody>
      </p:sp>
      <p:sp>
        <p:nvSpPr>
          <p:cNvPr id="5" name="AutoShape 24"/>
          <p:cNvSpPr>
            <a:spLocks noChangeArrowheads="1"/>
          </p:cNvSpPr>
          <p:nvPr/>
        </p:nvSpPr>
        <p:spPr bwMode="auto">
          <a:xfrm rot="16200000">
            <a:off x="3028392" y="-285192"/>
            <a:ext cx="3163416" cy="8153400"/>
          </a:xfrm>
          <a:prstGeom prst="flowChartDelay">
            <a:avLst/>
          </a:prstGeom>
          <a:gradFill rotWithShape="0">
            <a:gsLst>
              <a:gs pos="0">
                <a:schemeClr val="accent2"/>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Freeform 27" descr="Granite"/>
          <p:cNvSpPr>
            <a:spLocks/>
          </p:cNvSpPr>
          <p:nvPr/>
        </p:nvSpPr>
        <p:spPr bwMode="auto">
          <a:xfrm>
            <a:off x="4953000" y="2895600"/>
            <a:ext cx="3505200" cy="2743200"/>
          </a:xfrm>
          <a:custGeom>
            <a:avLst/>
            <a:gdLst>
              <a:gd name="T0" fmla="*/ 343479 w 2041"/>
              <a:gd name="T1" fmla="*/ 2656573 h 1045"/>
              <a:gd name="T2" fmla="*/ 3397004 w 2041"/>
              <a:gd name="T3" fmla="*/ 2743200 h 1045"/>
              <a:gd name="T4" fmla="*/ 3434787 w 2041"/>
              <a:gd name="T5" fmla="*/ 2336314 h 1045"/>
              <a:gd name="T6" fmla="*/ 3378113 w 2041"/>
              <a:gd name="T7" fmla="*/ 2249687 h 1045"/>
              <a:gd name="T8" fmla="*/ 3072417 w 2041"/>
              <a:gd name="T9" fmla="*/ 1606544 h 1045"/>
              <a:gd name="T10" fmla="*/ 3015743 w 2041"/>
              <a:gd name="T11" fmla="*/ 1344037 h 1045"/>
              <a:gd name="T12" fmla="*/ 2996852 w 2041"/>
              <a:gd name="T13" fmla="*/ 732395 h 1045"/>
              <a:gd name="T14" fmla="*/ 2766721 w 2041"/>
              <a:gd name="T15" fmla="*/ 585391 h 1045"/>
              <a:gd name="T16" fmla="*/ 2308177 w 2041"/>
              <a:gd name="T17" fmla="*/ 60377 h 1045"/>
              <a:gd name="T18" fmla="*/ 1717393 w 2041"/>
              <a:gd name="T19" fmla="*/ 149629 h 1045"/>
              <a:gd name="T20" fmla="*/ 1361893 w 2041"/>
              <a:gd name="T21" fmla="*/ 0 h 1045"/>
              <a:gd name="T22" fmla="*/ 1355023 w 2041"/>
              <a:gd name="T23" fmla="*/ 149629 h 1045"/>
              <a:gd name="T24" fmla="*/ 1258849 w 2041"/>
              <a:gd name="T25" fmla="*/ 322884 h 1045"/>
              <a:gd name="T26" fmla="*/ 953153 w 2041"/>
              <a:gd name="T27" fmla="*/ 614267 h 1045"/>
              <a:gd name="T28" fmla="*/ 668066 w 2041"/>
              <a:gd name="T29" fmla="*/ 761271 h 1045"/>
              <a:gd name="T30" fmla="*/ 553001 w 2041"/>
              <a:gd name="T31" fmla="*/ 1257409 h 1045"/>
              <a:gd name="T32" fmla="*/ 419044 w 2041"/>
              <a:gd name="T33" fmla="*/ 1286285 h 1045"/>
              <a:gd name="T34" fmla="*/ 266196 w 2041"/>
              <a:gd name="T35" fmla="*/ 1315161 h 1045"/>
              <a:gd name="T36" fmla="*/ 152848 w 2041"/>
              <a:gd name="T37" fmla="*/ 1372913 h 1045"/>
              <a:gd name="T38" fmla="*/ 209522 w 2041"/>
              <a:gd name="T39" fmla="*/ 2073807 h 1045"/>
              <a:gd name="T40" fmla="*/ 190631 w 2041"/>
              <a:gd name="T41" fmla="*/ 2189310 h 1045"/>
              <a:gd name="T42" fmla="*/ 0 w 2041"/>
              <a:gd name="T43" fmla="*/ 2512194 h 1045"/>
              <a:gd name="T44" fmla="*/ 75565 w 2041"/>
              <a:gd name="T45" fmla="*/ 2656573 h 1045"/>
              <a:gd name="T46" fmla="*/ 343479 w 2041"/>
              <a:gd name="T47" fmla="*/ 2656573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8" name="Freeform 3" descr="Newsprint"/>
          <p:cNvSpPr>
            <a:spLocks/>
          </p:cNvSpPr>
          <p:nvPr/>
        </p:nvSpPr>
        <p:spPr bwMode="auto">
          <a:xfrm>
            <a:off x="3048000" y="3733800"/>
            <a:ext cx="3429000" cy="1828800"/>
          </a:xfrm>
          <a:custGeom>
            <a:avLst/>
            <a:gdLst>
              <a:gd name="T0" fmla="*/ 336012 w 2041"/>
              <a:gd name="T1" fmla="*/ 1771048 h 1045"/>
              <a:gd name="T2" fmla="*/ 3323156 w 2041"/>
              <a:gd name="T3" fmla="*/ 1828800 h 1045"/>
              <a:gd name="T4" fmla="*/ 3360118 w 2041"/>
              <a:gd name="T5" fmla="*/ 1557543 h 1045"/>
              <a:gd name="T6" fmla="*/ 3304676 w 2041"/>
              <a:gd name="T7" fmla="*/ 1499791 h 1045"/>
              <a:gd name="T8" fmla="*/ 3005625 w 2041"/>
              <a:gd name="T9" fmla="*/ 1071029 h 1045"/>
              <a:gd name="T10" fmla="*/ 2950183 w 2041"/>
              <a:gd name="T11" fmla="*/ 896024 h 1045"/>
              <a:gd name="T12" fmla="*/ 2931703 w 2041"/>
              <a:gd name="T13" fmla="*/ 488263 h 1045"/>
              <a:gd name="T14" fmla="*/ 2706575 w 2041"/>
              <a:gd name="T15" fmla="*/ 390261 h 1045"/>
              <a:gd name="T16" fmla="*/ 2257999 w 2041"/>
              <a:gd name="T17" fmla="*/ 40251 h 1045"/>
              <a:gd name="T18" fmla="*/ 1680059 w 2041"/>
              <a:gd name="T19" fmla="*/ 99753 h 1045"/>
              <a:gd name="T20" fmla="*/ 1332287 w 2041"/>
              <a:gd name="T21" fmla="*/ 0 h 1045"/>
              <a:gd name="T22" fmla="*/ 1325566 w 2041"/>
              <a:gd name="T23" fmla="*/ 99753 h 1045"/>
              <a:gd name="T24" fmla="*/ 1231483 w 2041"/>
              <a:gd name="T25" fmla="*/ 215256 h 1045"/>
              <a:gd name="T26" fmla="*/ 932433 w 2041"/>
              <a:gd name="T27" fmla="*/ 409511 h 1045"/>
              <a:gd name="T28" fmla="*/ 653543 w 2041"/>
              <a:gd name="T29" fmla="*/ 507514 h 1045"/>
              <a:gd name="T30" fmla="*/ 540979 w 2041"/>
              <a:gd name="T31" fmla="*/ 838273 h 1045"/>
              <a:gd name="T32" fmla="*/ 409934 w 2041"/>
              <a:gd name="T33" fmla="*/ 857523 h 1045"/>
              <a:gd name="T34" fmla="*/ 260409 w 2041"/>
              <a:gd name="T35" fmla="*/ 876774 h 1045"/>
              <a:gd name="T36" fmla="*/ 149525 w 2041"/>
              <a:gd name="T37" fmla="*/ 915275 h 1045"/>
              <a:gd name="T38" fmla="*/ 204967 w 2041"/>
              <a:gd name="T39" fmla="*/ 1382538 h 1045"/>
              <a:gd name="T40" fmla="*/ 186487 w 2041"/>
              <a:gd name="T41" fmla="*/ 1459540 h 1045"/>
              <a:gd name="T42" fmla="*/ 0 w 2041"/>
              <a:gd name="T43" fmla="*/ 1674796 h 1045"/>
              <a:gd name="T44" fmla="*/ 73923 w 2041"/>
              <a:gd name="T45" fmla="*/ 1771048 h 1045"/>
              <a:gd name="T46" fmla="*/ 336012 w 2041"/>
              <a:gd name="T47" fmla="*/ 1771048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9" name="Text Box 12"/>
          <p:cNvSpPr txBox="1">
            <a:spLocks noChangeArrowheads="1"/>
          </p:cNvSpPr>
          <p:nvPr/>
        </p:nvSpPr>
        <p:spPr bwMode="auto">
          <a:xfrm>
            <a:off x="228600" y="5715000"/>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b="1" dirty="0">
                <a:solidFill>
                  <a:schemeClr val="accent2"/>
                </a:solidFill>
              </a:rPr>
              <a:t>The natural radiation from the Granite in Grand Central Station is higher than is allowed to certify a nuclear power plant.</a:t>
            </a:r>
            <a:endParaRPr lang="en-US" dirty="0">
              <a:solidFill>
                <a:schemeClr val="accent2"/>
              </a:solidFill>
            </a:endParaRPr>
          </a:p>
        </p:txBody>
      </p:sp>
      <p:sp>
        <p:nvSpPr>
          <p:cNvPr id="14" name="Freeform 25"/>
          <p:cNvSpPr>
            <a:spLocks/>
          </p:cNvSpPr>
          <p:nvPr/>
        </p:nvSpPr>
        <p:spPr bwMode="auto">
          <a:xfrm>
            <a:off x="1066800" y="3352800"/>
            <a:ext cx="2097088" cy="2209800"/>
          </a:xfrm>
          <a:custGeom>
            <a:avLst/>
            <a:gdLst>
              <a:gd name="T0" fmla="*/ 205496 w 2041"/>
              <a:gd name="T1" fmla="*/ 2140017 h 1045"/>
              <a:gd name="T2" fmla="*/ 2032357 w 2041"/>
              <a:gd name="T3" fmla="*/ 2209800 h 1045"/>
              <a:gd name="T4" fmla="*/ 2054961 w 2041"/>
              <a:gd name="T5" fmla="*/ 1882031 h 1045"/>
              <a:gd name="T6" fmla="*/ 2021054 w 2041"/>
              <a:gd name="T7" fmla="*/ 1812247 h 1045"/>
              <a:gd name="T8" fmla="*/ 1838163 w 2041"/>
              <a:gd name="T9" fmla="*/ 1294160 h 1045"/>
              <a:gd name="T10" fmla="*/ 1804256 w 2041"/>
              <a:gd name="T11" fmla="*/ 1082696 h 1045"/>
              <a:gd name="T12" fmla="*/ 1792954 w 2041"/>
              <a:gd name="T13" fmla="*/ 589985 h 1045"/>
              <a:gd name="T14" fmla="*/ 1655271 w 2041"/>
              <a:gd name="T15" fmla="*/ 471565 h 1045"/>
              <a:gd name="T16" fmla="*/ 1380934 w 2041"/>
              <a:gd name="T17" fmla="*/ 48637 h 1045"/>
              <a:gd name="T18" fmla="*/ 1027481 w 2041"/>
              <a:gd name="T19" fmla="*/ 120535 h 1045"/>
              <a:gd name="T20" fmla="*/ 814792 w 2041"/>
              <a:gd name="T21" fmla="*/ 0 h 1045"/>
              <a:gd name="T22" fmla="*/ 810682 w 2041"/>
              <a:gd name="T23" fmla="*/ 120535 h 1045"/>
              <a:gd name="T24" fmla="*/ 753143 w 2041"/>
              <a:gd name="T25" fmla="*/ 260101 h 1045"/>
              <a:gd name="T26" fmla="*/ 570252 w 2041"/>
              <a:gd name="T27" fmla="*/ 494826 h 1045"/>
              <a:gd name="T28" fmla="*/ 399690 w 2041"/>
              <a:gd name="T29" fmla="*/ 613246 h 1045"/>
              <a:gd name="T30" fmla="*/ 330849 w 2041"/>
              <a:gd name="T31" fmla="*/ 1012913 h 1045"/>
              <a:gd name="T32" fmla="*/ 250705 w 2041"/>
              <a:gd name="T33" fmla="*/ 1036174 h 1045"/>
              <a:gd name="T34" fmla="*/ 159260 w 2041"/>
              <a:gd name="T35" fmla="*/ 1059435 h 1045"/>
              <a:gd name="T36" fmla="*/ 91446 w 2041"/>
              <a:gd name="T37" fmla="*/ 1105957 h 1045"/>
              <a:gd name="T38" fmla="*/ 125353 w 2041"/>
              <a:gd name="T39" fmla="*/ 1670567 h 1045"/>
              <a:gd name="T40" fmla="*/ 114050 w 2041"/>
              <a:gd name="T41" fmla="*/ 1763611 h 1045"/>
              <a:gd name="T42" fmla="*/ 0 w 2041"/>
              <a:gd name="T43" fmla="*/ 2023712 h 1045"/>
              <a:gd name="T44" fmla="*/ 45209 w 2041"/>
              <a:gd name="T45" fmla="*/ 2140017 h 1045"/>
              <a:gd name="T46" fmla="*/ 205496 w 2041"/>
              <a:gd name="T47" fmla="*/ 2140017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5" name="Freeform 26"/>
          <p:cNvSpPr>
            <a:spLocks/>
          </p:cNvSpPr>
          <p:nvPr/>
        </p:nvSpPr>
        <p:spPr bwMode="auto">
          <a:xfrm>
            <a:off x="3200400" y="4572000"/>
            <a:ext cx="1676400" cy="990600"/>
          </a:xfrm>
          <a:custGeom>
            <a:avLst/>
            <a:gdLst>
              <a:gd name="T0" fmla="*/ 164272 w 2041"/>
              <a:gd name="T1" fmla="*/ 959318 h 1045"/>
              <a:gd name="T2" fmla="*/ 1624654 w 2041"/>
              <a:gd name="T3" fmla="*/ 990600 h 1045"/>
              <a:gd name="T4" fmla="*/ 1642724 w 2041"/>
              <a:gd name="T5" fmla="*/ 843669 h 1045"/>
              <a:gd name="T6" fmla="*/ 1615619 w 2041"/>
              <a:gd name="T7" fmla="*/ 812387 h 1045"/>
              <a:gd name="T8" fmla="*/ 1469417 w 2041"/>
              <a:gd name="T9" fmla="*/ 580141 h 1045"/>
              <a:gd name="T10" fmla="*/ 1442312 w 2041"/>
              <a:gd name="T11" fmla="*/ 485347 h 1045"/>
              <a:gd name="T12" fmla="*/ 1433277 w 2041"/>
              <a:gd name="T13" fmla="*/ 264476 h 1045"/>
              <a:gd name="T14" fmla="*/ 1323214 w 2041"/>
              <a:gd name="T15" fmla="*/ 211391 h 1045"/>
              <a:gd name="T16" fmla="*/ 1103911 w 2041"/>
              <a:gd name="T17" fmla="*/ 21803 h 1045"/>
              <a:gd name="T18" fmla="*/ 821362 w 2041"/>
              <a:gd name="T19" fmla="*/ 54033 h 1045"/>
              <a:gd name="T20" fmla="*/ 651340 w 2041"/>
              <a:gd name="T21" fmla="*/ 0 h 1045"/>
              <a:gd name="T22" fmla="*/ 648055 w 2041"/>
              <a:gd name="T23" fmla="*/ 54033 h 1045"/>
              <a:gd name="T24" fmla="*/ 602058 w 2041"/>
              <a:gd name="T25" fmla="*/ 116597 h 1045"/>
              <a:gd name="T26" fmla="*/ 455856 w 2041"/>
              <a:gd name="T27" fmla="*/ 221819 h 1045"/>
              <a:gd name="T28" fmla="*/ 319510 w 2041"/>
              <a:gd name="T29" fmla="*/ 274903 h 1045"/>
              <a:gd name="T30" fmla="*/ 264479 w 2041"/>
              <a:gd name="T31" fmla="*/ 454064 h 1045"/>
              <a:gd name="T32" fmla="*/ 200412 w 2041"/>
              <a:gd name="T33" fmla="*/ 464492 h 1045"/>
              <a:gd name="T34" fmla="*/ 127311 w 2041"/>
              <a:gd name="T35" fmla="*/ 474919 h 1045"/>
              <a:gd name="T36" fmla="*/ 73101 w 2041"/>
              <a:gd name="T37" fmla="*/ 495774 h 1045"/>
              <a:gd name="T38" fmla="*/ 100206 w 2041"/>
              <a:gd name="T39" fmla="*/ 748875 h 1045"/>
              <a:gd name="T40" fmla="*/ 91171 w 2041"/>
              <a:gd name="T41" fmla="*/ 790584 h 1045"/>
              <a:gd name="T42" fmla="*/ 0 w 2041"/>
              <a:gd name="T43" fmla="*/ 907181 h 1045"/>
              <a:gd name="T44" fmla="*/ 36140 w 2041"/>
              <a:gd name="T45" fmla="*/ 959318 h 1045"/>
              <a:gd name="T46" fmla="*/ 164272 w 2041"/>
              <a:gd name="T47" fmla="*/ 959318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6" name="Freeform 28"/>
          <p:cNvSpPr>
            <a:spLocks/>
          </p:cNvSpPr>
          <p:nvPr/>
        </p:nvSpPr>
        <p:spPr bwMode="auto">
          <a:xfrm>
            <a:off x="1371600" y="3352800"/>
            <a:ext cx="2097088" cy="2209800"/>
          </a:xfrm>
          <a:custGeom>
            <a:avLst/>
            <a:gdLst>
              <a:gd name="T0" fmla="*/ 205496 w 2041"/>
              <a:gd name="T1" fmla="*/ 2140017 h 1045"/>
              <a:gd name="T2" fmla="*/ 2032357 w 2041"/>
              <a:gd name="T3" fmla="*/ 2209800 h 1045"/>
              <a:gd name="T4" fmla="*/ 2054961 w 2041"/>
              <a:gd name="T5" fmla="*/ 1882031 h 1045"/>
              <a:gd name="T6" fmla="*/ 2021054 w 2041"/>
              <a:gd name="T7" fmla="*/ 1812247 h 1045"/>
              <a:gd name="T8" fmla="*/ 1838163 w 2041"/>
              <a:gd name="T9" fmla="*/ 1294160 h 1045"/>
              <a:gd name="T10" fmla="*/ 1804256 w 2041"/>
              <a:gd name="T11" fmla="*/ 1082696 h 1045"/>
              <a:gd name="T12" fmla="*/ 1792954 w 2041"/>
              <a:gd name="T13" fmla="*/ 589985 h 1045"/>
              <a:gd name="T14" fmla="*/ 1655271 w 2041"/>
              <a:gd name="T15" fmla="*/ 471565 h 1045"/>
              <a:gd name="T16" fmla="*/ 1380934 w 2041"/>
              <a:gd name="T17" fmla="*/ 48637 h 1045"/>
              <a:gd name="T18" fmla="*/ 1027481 w 2041"/>
              <a:gd name="T19" fmla="*/ 120535 h 1045"/>
              <a:gd name="T20" fmla="*/ 814792 w 2041"/>
              <a:gd name="T21" fmla="*/ 0 h 1045"/>
              <a:gd name="T22" fmla="*/ 810682 w 2041"/>
              <a:gd name="T23" fmla="*/ 120535 h 1045"/>
              <a:gd name="T24" fmla="*/ 753143 w 2041"/>
              <a:gd name="T25" fmla="*/ 260101 h 1045"/>
              <a:gd name="T26" fmla="*/ 570252 w 2041"/>
              <a:gd name="T27" fmla="*/ 494826 h 1045"/>
              <a:gd name="T28" fmla="*/ 399690 w 2041"/>
              <a:gd name="T29" fmla="*/ 613246 h 1045"/>
              <a:gd name="T30" fmla="*/ 330849 w 2041"/>
              <a:gd name="T31" fmla="*/ 1012913 h 1045"/>
              <a:gd name="T32" fmla="*/ 250705 w 2041"/>
              <a:gd name="T33" fmla="*/ 1036174 h 1045"/>
              <a:gd name="T34" fmla="*/ 159260 w 2041"/>
              <a:gd name="T35" fmla="*/ 1059435 h 1045"/>
              <a:gd name="T36" fmla="*/ 91446 w 2041"/>
              <a:gd name="T37" fmla="*/ 1105957 h 1045"/>
              <a:gd name="T38" fmla="*/ 125353 w 2041"/>
              <a:gd name="T39" fmla="*/ 1670567 h 1045"/>
              <a:gd name="T40" fmla="*/ 114050 w 2041"/>
              <a:gd name="T41" fmla="*/ 1763611 h 1045"/>
              <a:gd name="T42" fmla="*/ 0 w 2041"/>
              <a:gd name="T43" fmla="*/ 2023712 h 1045"/>
              <a:gd name="T44" fmla="*/ 45209 w 2041"/>
              <a:gd name="T45" fmla="*/ 2140017 h 1045"/>
              <a:gd name="T46" fmla="*/ 205496 w 2041"/>
              <a:gd name="T47" fmla="*/ 2140017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4" name="Rectangle 23"/>
          <p:cNvSpPr>
            <a:spLocks noChangeArrowheads="1"/>
          </p:cNvSpPr>
          <p:nvPr/>
        </p:nvSpPr>
        <p:spPr bwMode="auto">
          <a:xfrm>
            <a:off x="533399" y="5301208"/>
            <a:ext cx="8153401" cy="3375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626776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Reactors and Fusion</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935288" cy="962012"/>
          </a:xfrm>
        </p:spPr>
        <p:txBody>
          <a:bodyPr/>
          <a:lstStyle/>
          <a:p>
            <a:r>
              <a:rPr lang="en-AU" sz="2400" b="1" dirty="0">
                <a:solidFill>
                  <a:srgbClr val="002060"/>
                </a:solidFill>
              </a:rPr>
              <a:t>Chapter 4.3 &amp; 4.4 </a:t>
            </a:r>
          </a:p>
          <a:p>
            <a:r>
              <a:rPr lang="en-AU" sz="2400" b="1" dirty="0">
                <a:solidFill>
                  <a:srgbClr val="002060"/>
                </a:solidFill>
              </a:rPr>
              <a:t>Pages 117-127 &amp; 128-131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Fusion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US" dirty="0">
                <a:solidFill>
                  <a:srgbClr val="002060"/>
                </a:solidFill>
                <a:latin typeface="Arial" pitchFamily="34" charset="0"/>
                <a:cs typeface="Arial" pitchFamily="34" charset="0"/>
              </a:rPr>
              <a:t>When two or more atoms are forced together to produce a new larger nucleus.</a:t>
            </a:r>
          </a:p>
          <a:p>
            <a:pPr>
              <a:buNone/>
            </a:pPr>
            <a:r>
              <a:rPr lang="en-US" dirty="0">
                <a:solidFill>
                  <a:srgbClr val="002060"/>
                </a:solidFill>
                <a:latin typeface="Arial" pitchFamily="34" charset="0"/>
                <a:cs typeface="Arial" pitchFamily="34" charset="0"/>
              </a:rPr>
              <a:t>Example: The reaction in the Sun</a:t>
            </a:r>
          </a:p>
          <a:p>
            <a:pPr>
              <a:buNone/>
            </a:pP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+ 1.71 </a:t>
            </a:r>
            <a:r>
              <a:rPr lang="en-AU" dirty="0" err="1">
                <a:solidFill>
                  <a:srgbClr val="002060"/>
                </a:solidFill>
                <a:latin typeface="Arial" pitchFamily="34" charset="0"/>
                <a:cs typeface="Arial" pitchFamily="34" charset="0"/>
                <a:sym typeface="Symbol"/>
              </a:rPr>
              <a:t>MeV</a:t>
            </a:r>
            <a:r>
              <a:rPr lang="en-AU" dirty="0">
                <a:solidFill>
                  <a:srgbClr val="002060"/>
                </a:solidFill>
                <a:latin typeface="Arial" pitchFamily="34" charset="0"/>
                <a:cs typeface="Arial" pitchFamily="34" charset="0"/>
                <a:sym typeface="Symbol"/>
              </a:rPr>
              <a:t> (released)</a:t>
            </a:r>
          </a:p>
          <a:p>
            <a:pPr>
              <a:buNone/>
            </a:pPr>
            <a:endParaRPr lang="en-US" dirty="0">
              <a:solidFill>
                <a:srgbClr val="002060"/>
              </a:solidFill>
              <a:latin typeface="Arial" pitchFamily="34" charset="0"/>
              <a:cs typeface="Arial" pitchFamily="34" charset="0"/>
            </a:endParaRPr>
          </a:p>
          <a:p>
            <a:pPr>
              <a:buNone/>
            </a:pPr>
            <a:endParaRPr lang="en-US" dirty="0">
              <a:solidFill>
                <a:srgbClr val="002060"/>
              </a:solidFill>
              <a:latin typeface="Arial" pitchFamily="34" charset="0"/>
              <a:cs typeface="Arial" pitchFamily="34" charset="0"/>
            </a:endParaRPr>
          </a:p>
          <a:p>
            <a:pPr>
              <a:buNone/>
            </a:pPr>
            <a:endParaRPr lang="en-US"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p:txBody>
      </p:sp>
      <p:pic>
        <p:nvPicPr>
          <p:cNvPr id="5" name="Picture 3" descr="gri76643_1820.jpg                                              00005490Lachina Server                 B10F5F25:"/>
          <p:cNvPicPr>
            <a:picLocks noChangeAspect="1" noChangeArrowheads="1"/>
          </p:cNvPicPr>
          <p:nvPr/>
        </p:nvPicPr>
        <p:blipFill>
          <a:blip r:embed="rId4" r:link="rId5"/>
          <a:srcRect/>
          <a:stretch>
            <a:fillRect/>
          </a:stretch>
        </p:blipFill>
        <p:spPr bwMode="auto">
          <a:xfrm>
            <a:off x="-714412" y="5429264"/>
            <a:ext cx="5143536" cy="3033367"/>
          </a:xfrm>
          <a:prstGeom prst="rect">
            <a:avLst/>
          </a:prstGeom>
          <a:noFill/>
        </p:spPr>
      </p:pic>
      <p:pic>
        <p:nvPicPr>
          <p:cNvPr id="4" name="Picture 2" descr="http://www.psylords.info/wp-content/uploads/nuclear-fusion.jpg"/>
          <p:cNvPicPr>
            <a:picLocks noChangeAspect="1" noChangeArrowheads="1"/>
          </p:cNvPicPr>
          <p:nvPr/>
        </p:nvPicPr>
        <p:blipFill>
          <a:blip r:embed="rId6"/>
          <a:srcRect/>
          <a:stretch>
            <a:fillRect/>
          </a:stretch>
        </p:blipFill>
        <p:spPr bwMode="auto">
          <a:xfrm>
            <a:off x="3770253" y="2643182"/>
            <a:ext cx="5373748" cy="3571900"/>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22530" name="Picture 3"/>
          <p:cNvPicPr>
            <a:picLocks noChangeAspect="1"/>
          </p:cNvPicPr>
          <p:nvPr/>
        </p:nvPicPr>
        <p:blipFill>
          <a:blip r:embed="rId4"/>
          <a:srcRect/>
          <a:stretch>
            <a:fillRect/>
          </a:stretch>
        </p:blipFill>
        <p:spPr bwMode="auto">
          <a:xfrm>
            <a:off x="50758" y="69807"/>
            <a:ext cx="8736084" cy="6573903"/>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40000"/>
            <a:lum/>
          </a:blip>
          <a:srcRect/>
          <a:stretch>
            <a:fillRect/>
          </a:stretch>
        </a:blipFill>
        <a:effectLst/>
      </p:bgPr>
    </p:bg>
    <p:spTree>
      <p:nvGrpSpPr>
        <p:cNvPr id="1" name=""/>
        <p:cNvGrpSpPr/>
        <p:nvPr/>
      </p:nvGrpSpPr>
      <p:grpSpPr>
        <a:xfrm>
          <a:off x="0" y="0"/>
          <a:ext cx="0" cy="0"/>
          <a:chOff x="0" y="0"/>
          <a:chExt cx="0" cy="0"/>
        </a:xfrm>
      </p:grpSpPr>
      <p:sp>
        <p:nvSpPr>
          <p:cNvPr id="17411" name="Oval 3"/>
          <p:cNvSpPr>
            <a:spLocks noChangeArrowheads="1"/>
          </p:cNvSpPr>
          <p:nvPr/>
        </p:nvSpPr>
        <p:spPr bwMode="auto">
          <a:xfrm>
            <a:off x="1524000" y="1295400"/>
            <a:ext cx="5486400" cy="4572000"/>
          </a:xfrm>
          <a:prstGeom prst="ellipse">
            <a:avLst/>
          </a:prstGeom>
          <a:solidFill>
            <a:srgbClr val="CCFFFF"/>
          </a:solidFill>
          <a:ln w="76200">
            <a:solidFill>
              <a:srgbClr val="FF0000"/>
            </a:solidFill>
            <a:round/>
            <a:headEnd/>
            <a:tailEnd/>
          </a:ln>
          <a:effectLst/>
        </p:spPr>
        <p:txBody>
          <a:bodyPr wrap="none" anchor="ctr"/>
          <a:lstStyle/>
          <a:p>
            <a:endParaRPr lang="en-AU"/>
          </a:p>
        </p:txBody>
      </p:sp>
      <p:sp>
        <p:nvSpPr>
          <p:cNvPr id="17410" name="Rectangle 2"/>
          <p:cNvSpPr>
            <a:spLocks noChangeArrowheads="1"/>
          </p:cNvSpPr>
          <p:nvPr/>
        </p:nvSpPr>
        <p:spPr bwMode="auto">
          <a:xfrm>
            <a:off x="2743200" y="2514600"/>
            <a:ext cx="3124200" cy="2438400"/>
          </a:xfrm>
          <a:prstGeom prst="rect">
            <a:avLst/>
          </a:prstGeom>
          <a:solidFill>
            <a:schemeClr val="folHlink"/>
          </a:solidFill>
          <a:ln w="9525">
            <a:solidFill>
              <a:schemeClr val="tx1"/>
            </a:solidFill>
            <a:miter lim="800000"/>
            <a:headEnd/>
            <a:tailEnd/>
          </a:ln>
          <a:effectLst/>
        </p:spPr>
        <p:txBody>
          <a:bodyPr wrap="none" anchor="ctr"/>
          <a:lstStyle/>
          <a:p>
            <a:endParaRPr lang="en-AU"/>
          </a:p>
        </p:txBody>
      </p:sp>
      <p:sp>
        <p:nvSpPr>
          <p:cNvPr id="17412" name="AutoShape 4"/>
          <p:cNvSpPr>
            <a:spLocks noChangeArrowheads="1"/>
          </p:cNvSpPr>
          <p:nvPr/>
        </p:nvSpPr>
        <p:spPr bwMode="auto">
          <a:xfrm rot="2700000">
            <a:off x="6536532" y="2013744"/>
            <a:ext cx="709612" cy="1066800"/>
          </a:xfrm>
          <a:prstGeom prst="can">
            <a:avLst>
              <a:gd name="adj" fmla="val 37584"/>
            </a:avLst>
          </a:prstGeom>
          <a:solidFill>
            <a:srgbClr val="FFFF00"/>
          </a:solidFill>
          <a:ln w="9525">
            <a:solidFill>
              <a:schemeClr val="tx1"/>
            </a:solidFill>
            <a:round/>
            <a:headEnd/>
            <a:tailEnd/>
          </a:ln>
          <a:effectLst/>
        </p:spPr>
        <p:txBody>
          <a:bodyPr wrap="none" anchor="ctr"/>
          <a:lstStyle/>
          <a:p>
            <a:endParaRPr lang="en-AU"/>
          </a:p>
        </p:txBody>
      </p:sp>
      <p:sp>
        <p:nvSpPr>
          <p:cNvPr id="17413" name="AutoShape 5"/>
          <p:cNvSpPr>
            <a:spLocks noChangeArrowheads="1"/>
          </p:cNvSpPr>
          <p:nvPr/>
        </p:nvSpPr>
        <p:spPr bwMode="auto">
          <a:xfrm rot="18900000" flipV="1">
            <a:off x="6261894" y="4468019"/>
            <a:ext cx="823912" cy="914400"/>
          </a:xfrm>
          <a:prstGeom prst="can">
            <a:avLst>
              <a:gd name="adj" fmla="val 27746"/>
            </a:avLst>
          </a:prstGeom>
          <a:solidFill>
            <a:srgbClr val="FFFF00"/>
          </a:solidFill>
          <a:ln w="9525">
            <a:solidFill>
              <a:schemeClr val="tx1"/>
            </a:solidFill>
            <a:round/>
            <a:headEnd/>
            <a:tailEnd/>
          </a:ln>
          <a:effectLst/>
        </p:spPr>
        <p:txBody>
          <a:bodyPr wrap="none" anchor="ctr"/>
          <a:lstStyle/>
          <a:p>
            <a:endParaRPr lang="en-AU"/>
          </a:p>
        </p:txBody>
      </p:sp>
      <p:sp>
        <p:nvSpPr>
          <p:cNvPr id="17421" name="Rectangle 13"/>
          <p:cNvSpPr>
            <a:spLocks noChangeArrowheads="1"/>
          </p:cNvSpPr>
          <p:nvPr/>
        </p:nvSpPr>
        <p:spPr bwMode="auto">
          <a:xfrm>
            <a:off x="3048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2" name="Rectangle 14"/>
          <p:cNvSpPr>
            <a:spLocks noChangeArrowheads="1"/>
          </p:cNvSpPr>
          <p:nvPr/>
        </p:nvSpPr>
        <p:spPr bwMode="auto">
          <a:xfrm>
            <a:off x="44196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4" name="Rectangle 16"/>
          <p:cNvSpPr>
            <a:spLocks noChangeArrowheads="1"/>
          </p:cNvSpPr>
          <p:nvPr/>
        </p:nvSpPr>
        <p:spPr bwMode="auto">
          <a:xfrm>
            <a:off x="4953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5" name="Rectangle 17"/>
          <p:cNvSpPr>
            <a:spLocks noChangeArrowheads="1"/>
          </p:cNvSpPr>
          <p:nvPr/>
        </p:nvSpPr>
        <p:spPr bwMode="auto">
          <a:xfrm>
            <a:off x="54864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6" name="Rectangle 18"/>
          <p:cNvSpPr>
            <a:spLocks noChangeArrowheads="1"/>
          </p:cNvSpPr>
          <p:nvPr/>
        </p:nvSpPr>
        <p:spPr bwMode="auto">
          <a:xfrm>
            <a:off x="39624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7" name="Rectangle 19"/>
          <p:cNvSpPr>
            <a:spLocks noChangeArrowheads="1"/>
          </p:cNvSpPr>
          <p:nvPr/>
        </p:nvSpPr>
        <p:spPr bwMode="auto">
          <a:xfrm>
            <a:off x="35052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8" name="Rectangle 20"/>
          <p:cNvSpPr>
            <a:spLocks noChangeArrowheads="1"/>
          </p:cNvSpPr>
          <p:nvPr/>
        </p:nvSpPr>
        <p:spPr bwMode="auto">
          <a:xfrm>
            <a:off x="32766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0" name="Rectangle 22"/>
          <p:cNvSpPr>
            <a:spLocks noChangeArrowheads="1"/>
          </p:cNvSpPr>
          <p:nvPr/>
        </p:nvSpPr>
        <p:spPr bwMode="auto">
          <a:xfrm>
            <a:off x="3276600" y="16764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1" name="Rectangle 23"/>
          <p:cNvSpPr>
            <a:spLocks noChangeArrowheads="1"/>
          </p:cNvSpPr>
          <p:nvPr/>
        </p:nvSpPr>
        <p:spPr bwMode="auto">
          <a:xfrm>
            <a:off x="52578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4" name="Rectangle 26"/>
          <p:cNvSpPr>
            <a:spLocks noChangeArrowheads="1"/>
          </p:cNvSpPr>
          <p:nvPr/>
        </p:nvSpPr>
        <p:spPr bwMode="auto">
          <a:xfrm>
            <a:off x="46482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5" name="Rectangle 27"/>
          <p:cNvSpPr>
            <a:spLocks noChangeArrowheads="1"/>
          </p:cNvSpPr>
          <p:nvPr/>
        </p:nvSpPr>
        <p:spPr bwMode="auto">
          <a:xfrm>
            <a:off x="4191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6" name="Rectangle 28"/>
          <p:cNvSpPr>
            <a:spLocks noChangeArrowheads="1"/>
          </p:cNvSpPr>
          <p:nvPr/>
        </p:nvSpPr>
        <p:spPr bwMode="auto">
          <a:xfrm>
            <a:off x="37338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7" name="Rectangle 29"/>
          <p:cNvSpPr>
            <a:spLocks noChangeArrowheads="1"/>
          </p:cNvSpPr>
          <p:nvPr/>
        </p:nvSpPr>
        <p:spPr bwMode="auto">
          <a:xfrm>
            <a:off x="5257800" y="16764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8" name="Rectangle 30"/>
          <p:cNvSpPr>
            <a:spLocks noChangeArrowheads="1"/>
          </p:cNvSpPr>
          <p:nvPr/>
        </p:nvSpPr>
        <p:spPr bwMode="auto">
          <a:xfrm>
            <a:off x="4648200" y="27432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9" name="Rectangle 31"/>
          <p:cNvSpPr>
            <a:spLocks noChangeArrowheads="1"/>
          </p:cNvSpPr>
          <p:nvPr/>
        </p:nvSpPr>
        <p:spPr bwMode="auto">
          <a:xfrm>
            <a:off x="4191000" y="23622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40" name="Rectangle 32"/>
          <p:cNvSpPr>
            <a:spLocks noChangeArrowheads="1"/>
          </p:cNvSpPr>
          <p:nvPr/>
        </p:nvSpPr>
        <p:spPr bwMode="auto">
          <a:xfrm>
            <a:off x="3733800" y="21336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43" name="Text Box 35"/>
          <p:cNvSpPr txBox="1">
            <a:spLocks noChangeArrowheads="1"/>
          </p:cNvSpPr>
          <p:nvPr/>
        </p:nvSpPr>
        <p:spPr bwMode="auto">
          <a:xfrm>
            <a:off x="214282" y="-24"/>
            <a:ext cx="4286280" cy="646331"/>
          </a:xfrm>
          <a:prstGeom prst="rect">
            <a:avLst/>
          </a:prstGeom>
          <a:noFill/>
          <a:ln w="9525">
            <a:noFill/>
            <a:miter lim="800000"/>
            <a:headEnd/>
            <a:tailEnd/>
          </a:ln>
          <a:effectLst/>
        </p:spPr>
        <p:txBody>
          <a:bodyPr wrap="square">
            <a:spAutoFit/>
          </a:bodyPr>
          <a:lstStyle/>
          <a:p>
            <a:pPr>
              <a:spcBef>
                <a:spcPct val="50000"/>
              </a:spcBef>
            </a:pPr>
            <a:r>
              <a:rPr lang="en-GB" sz="3600" b="1" dirty="0">
                <a:solidFill>
                  <a:srgbClr val="002060"/>
                </a:solidFill>
                <a:latin typeface="Arial" pitchFamily="34" charset="0"/>
                <a:cs typeface="Arial" pitchFamily="34" charset="0"/>
              </a:rPr>
              <a:t>Nuclear Reactor</a:t>
            </a:r>
          </a:p>
        </p:txBody>
      </p:sp>
      <p:grpSp>
        <p:nvGrpSpPr>
          <p:cNvPr id="2" name="Group 38"/>
          <p:cNvGrpSpPr>
            <a:grpSpLocks/>
          </p:cNvGrpSpPr>
          <p:nvPr/>
        </p:nvGrpSpPr>
        <p:grpSpPr bwMode="auto">
          <a:xfrm>
            <a:off x="304800" y="1295400"/>
            <a:ext cx="1752600" cy="838200"/>
            <a:chOff x="192" y="816"/>
            <a:chExt cx="1104" cy="528"/>
          </a:xfrm>
        </p:grpSpPr>
        <p:sp>
          <p:nvSpPr>
            <p:cNvPr id="17445" name="Text Box 37"/>
            <p:cNvSpPr txBox="1">
              <a:spLocks noChangeArrowheads="1"/>
            </p:cNvSpPr>
            <p:nvPr/>
          </p:nvSpPr>
          <p:spPr bwMode="auto">
            <a:xfrm>
              <a:off x="192" y="816"/>
              <a:ext cx="933" cy="465"/>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rgbClr val="FF0000"/>
                  </a:solidFill>
                </a:rPr>
                <a:t>Pressure vessel and biological shield</a:t>
              </a:r>
            </a:p>
          </p:txBody>
        </p:sp>
        <p:sp>
          <p:nvSpPr>
            <p:cNvPr id="17444" name="Line 36"/>
            <p:cNvSpPr>
              <a:spLocks noChangeShapeType="1"/>
            </p:cNvSpPr>
            <p:nvPr/>
          </p:nvSpPr>
          <p:spPr bwMode="auto">
            <a:xfrm>
              <a:off x="864" y="1152"/>
              <a:ext cx="432" cy="192"/>
            </a:xfrm>
            <a:prstGeom prst="line">
              <a:avLst/>
            </a:prstGeom>
            <a:noFill/>
            <a:ln w="28575">
              <a:solidFill>
                <a:schemeClr val="tx1"/>
              </a:solidFill>
              <a:prstDash val="sysDot"/>
              <a:round/>
              <a:headEnd/>
              <a:tailEnd type="triangle" w="med" len="med"/>
            </a:ln>
            <a:effectLst/>
          </p:spPr>
          <p:txBody>
            <a:bodyPr/>
            <a:lstStyle/>
            <a:p>
              <a:endParaRPr lang="en-AU"/>
            </a:p>
          </p:txBody>
        </p:sp>
      </p:grpSp>
      <p:grpSp>
        <p:nvGrpSpPr>
          <p:cNvPr id="3" name="Group 44"/>
          <p:cNvGrpSpPr>
            <a:grpSpLocks/>
          </p:cNvGrpSpPr>
          <p:nvPr/>
        </p:nvGrpSpPr>
        <p:grpSpPr bwMode="auto">
          <a:xfrm>
            <a:off x="0" y="4267201"/>
            <a:ext cx="2895600" cy="1474788"/>
            <a:chOff x="0" y="2688"/>
            <a:chExt cx="1824" cy="929"/>
          </a:xfrm>
        </p:grpSpPr>
        <p:sp>
          <p:nvSpPr>
            <p:cNvPr id="17451" name="Text Box 43"/>
            <p:cNvSpPr txBox="1">
              <a:spLocks noChangeArrowheads="1"/>
            </p:cNvSpPr>
            <p:nvPr/>
          </p:nvSpPr>
          <p:spPr bwMode="auto">
            <a:xfrm>
              <a:off x="0" y="2880"/>
              <a:ext cx="1035" cy="737"/>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chemeClr val="tx1">
                      <a:lumMod val="75000"/>
                      <a:lumOff val="25000"/>
                    </a:schemeClr>
                  </a:solidFill>
                </a:rPr>
                <a:t>Graphite Moderator slows neutrons to thermal energies [1 </a:t>
              </a:r>
              <a:r>
                <a:rPr lang="en-GB" sz="1400" b="1" dirty="0" err="1">
                  <a:solidFill>
                    <a:schemeClr val="tx1">
                      <a:lumMod val="75000"/>
                      <a:lumOff val="25000"/>
                    </a:schemeClr>
                  </a:solidFill>
                </a:rPr>
                <a:t>MeV</a:t>
              </a:r>
              <a:r>
                <a:rPr lang="en-GB" sz="1400" b="1" dirty="0">
                  <a:solidFill>
                    <a:schemeClr val="tx1">
                      <a:lumMod val="75000"/>
                      <a:lumOff val="25000"/>
                    </a:schemeClr>
                  </a:solidFill>
                </a:rPr>
                <a:t>]</a:t>
              </a:r>
            </a:p>
          </p:txBody>
        </p:sp>
        <p:sp>
          <p:nvSpPr>
            <p:cNvPr id="17450" name="Line 42"/>
            <p:cNvSpPr>
              <a:spLocks noChangeShapeType="1"/>
            </p:cNvSpPr>
            <p:nvPr/>
          </p:nvSpPr>
          <p:spPr bwMode="auto">
            <a:xfrm flipV="1">
              <a:off x="912" y="2688"/>
              <a:ext cx="912" cy="240"/>
            </a:xfrm>
            <a:prstGeom prst="line">
              <a:avLst/>
            </a:prstGeom>
            <a:noFill/>
            <a:ln w="28575">
              <a:solidFill>
                <a:schemeClr val="tx1"/>
              </a:solidFill>
              <a:prstDash val="sysDot"/>
              <a:round/>
              <a:headEnd/>
              <a:tailEnd type="triangle" w="med" len="med"/>
            </a:ln>
            <a:effectLst/>
          </p:spPr>
          <p:txBody>
            <a:bodyPr/>
            <a:lstStyle/>
            <a:p>
              <a:endParaRPr lang="en-AU"/>
            </a:p>
          </p:txBody>
        </p:sp>
      </p:grpSp>
      <p:grpSp>
        <p:nvGrpSpPr>
          <p:cNvPr id="4" name="Group 45"/>
          <p:cNvGrpSpPr>
            <a:grpSpLocks/>
          </p:cNvGrpSpPr>
          <p:nvPr/>
        </p:nvGrpSpPr>
        <p:grpSpPr bwMode="auto">
          <a:xfrm>
            <a:off x="3048000" y="2743200"/>
            <a:ext cx="2514600" cy="1828800"/>
            <a:chOff x="1968" y="3024"/>
            <a:chExt cx="1584" cy="1152"/>
          </a:xfrm>
        </p:grpSpPr>
        <p:sp>
          <p:nvSpPr>
            <p:cNvPr id="17414" name="Rectangle 6"/>
            <p:cNvSpPr>
              <a:spLocks noChangeArrowheads="1"/>
            </p:cNvSpPr>
            <p:nvPr/>
          </p:nvSpPr>
          <p:spPr bwMode="auto">
            <a:xfrm>
              <a:off x="1968"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5" name="Rectangle 7"/>
            <p:cNvSpPr>
              <a:spLocks noChangeArrowheads="1"/>
            </p:cNvSpPr>
            <p:nvPr/>
          </p:nvSpPr>
          <p:spPr bwMode="auto">
            <a:xfrm>
              <a:off x="2256"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6" name="Rectangle 8"/>
            <p:cNvSpPr>
              <a:spLocks noChangeArrowheads="1"/>
            </p:cNvSpPr>
            <p:nvPr/>
          </p:nvSpPr>
          <p:spPr bwMode="auto">
            <a:xfrm>
              <a:off x="2544"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7" name="Rectangle 9"/>
            <p:cNvSpPr>
              <a:spLocks noChangeArrowheads="1"/>
            </p:cNvSpPr>
            <p:nvPr/>
          </p:nvSpPr>
          <p:spPr bwMode="auto">
            <a:xfrm>
              <a:off x="2832"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9" name="Rectangle 11"/>
            <p:cNvSpPr>
              <a:spLocks noChangeArrowheads="1"/>
            </p:cNvSpPr>
            <p:nvPr/>
          </p:nvSpPr>
          <p:spPr bwMode="auto">
            <a:xfrm>
              <a:off x="3168"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20" name="Rectangle 12"/>
            <p:cNvSpPr>
              <a:spLocks noChangeArrowheads="1"/>
            </p:cNvSpPr>
            <p:nvPr/>
          </p:nvSpPr>
          <p:spPr bwMode="auto">
            <a:xfrm>
              <a:off x="3504"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grpSp>
      <p:grpSp>
        <p:nvGrpSpPr>
          <p:cNvPr id="5" name="Group 41"/>
          <p:cNvGrpSpPr>
            <a:grpSpLocks/>
          </p:cNvGrpSpPr>
          <p:nvPr/>
        </p:nvGrpSpPr>
        <p:grpSpPr bwMode="auto">
          <a:xfrm>
            <a:off x="0" y="2971802"/>
            <a:ext cx="3124200" cy="954088"/>
            <a:chOff x="0" y="1872"/>
            <a:chExt cx="1968" cy="601"/>
          </a:xfrm>
        </p:grpSpPr>
        <p:sp>
          <p:nvSpPr>
            <p:cNvPr id="17447" name="Line 39"/>
            <p:cNvSpPr>
              <a:spLocks noChangeShapeType="1"/>
            </p:cNvSpPr>
            <p:nvPr/>
          </p:nvSpPr>
          <p:spPr bwMode="auto">
            <a:xfrm>
              <a:off x="720" y="2025"/>
              <a:ext cx="1248" cy="135"/>
            </a:xfrm>
            <a:prstGeom prst="line">
              <a:avLst/>
            </a:prstGeom>
            <a:noFill/>
            <a:ln w="28575">
              <a:solidFill>
                <a:schemeClr val="tx1"/>
              </a:solidFill>
              <a:prstDash val="sysDot"/>
              <a:round/>
              <a:headEnd/>
              <a:tailEnd type="triangle" w="med" len="med"/>
            </a:ln>
            <a:effectLst/>
          </p:spPr>
          <p:txBody>
            <a:bodyPr/>
            <a:lstStyle/>
            <a:p>
              <a:endParaRPr lang="en-AU"/>
            </a:p>
          </p:txBody>
        </p:sp>
        <p:sp>
          <p:nvSpPr>
            <p:cNvPr id="17448" name="Text Box 40"/>
            <p:cNvSpPr txBox="1">
              <a:spLocks noChangeArrowheads="1"/>
            </p:cNvSpPr>
            <p:nvPr/>
          </p:nvSpPr>
          <p:spPr bwMode="auto">
            <a:xfrm>
              <a:off x="0" y="1872"/>
              <a:ext cx="768" cy="601"/>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rgbClr val="00B050"/>
                  </a:solidFill>
                </a:rPr>
                <a:t>Fuel Rods remain in reactor until spent</a:t>
              </a:r>
            </a:p>
          </p:txBody>
        </p:sp>
      </p:grpSp>
      <p:grpSp>
        <p:nvGrpSpPr>
          <p:cNvPr id="6" name="Group 48"/>
          <p:cNvGrpSpPr>
            <a:grpSpLocks/>
          </p:cNvGrpSpPr>
          <p:nvPr/>
        </p:nvGrpSpPr>
        <p:grpSpPr bwMode="auto">
          <a:xfrm>
            <a:off x="6215063" y="5181602"/>
            <a:ext cx="2124075" cy="1128713"/>
            <a:chOff x="3915" y="3264"/>
            <a:chExt cx="1338" cy="711"/>
          </a:xfrm>
        </p:grpSpPr>
        <p:sp>
          <p:nvSpPr>
            <p:cNvPr id="17454" name="Line 46"/>
            <p:cNvSpPr>
              <a:spLocks noChangeShapeType="1"/>
            </p:cNvSpPr>
            <p:nvPr/>
          </p:nvSpPr>
          <p:spPr bwMode="auto">
            <a:xfrm flipH="1" flipV="1">
              <a:off x="4272" y="3264"/>
              <a:ext cx="384" cy="336"/>
            </a:xfrm>
            <a:prstGeom prst="line">
              <a:avLst/>
            </a:prstGeom>
            <a:noFill/>
            <a:ln w="76200">
              <a:solidFill>
                <a:srgbClr val="7030A0"/>
              </a:solidFill>
              <a:round/>
              <a:headEnd/>
              <a:tailEnd type="triangle" w="med" len="med"/>
            </a:ln>
            <a:effectLst/>
          </p:spPr>
          <p:txBody>
            <a:bodyPr/>
            <a:lstStyle/>
            <a:p>
              <a:endParaRPr lang="en-AU">
                <a:solidFill>
                  <a:srgbClr val="7030A0"/>
                </a:solidFill>
              </a:endParaRPr>
            </a:p>
          </p:txBody>
        </p:sp>
        <p:sp>
          <p:nvSpPr>
            <p:cNvPr id="17455" name="Text Box 47"/>
            <p:cNvSpPr txBox="1">
              <a:spLocks noChangeArrowheads="1"/>
            </p:cNvSpPr>
            <p:nvPr/>
          </p:nvSpPr>
          <p:spPr bwMode="auto">
            <a:xfrm>
              <a:off x="3915" y="3645"/>
              <a:ext cx="1338" cy="330"/>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rgbClr val="7030A0"/>
                  </a:solidFill>
                </a:rPr>
                <a:t>Coolant [CO</a:t>
              </a:r>
              <a:r>
                <a:rPr lang="en-GB" sz="1400" b="1" baseline="-25000" dirty="0">
                  <a:solidFill>
                    <a:srgbClr val="7030A0"/>
                  </a:solidFill>
                </a:rPr>
                <a:t>2</a:t>
              </a:r>
              <a:r>
                <a:rPr lang="en-GB" sz="1400" b="1" dirty="0">
                  <a:solidFill>
                    <a:srgbClr val="7030A0"/>
                  </a:solidFill>
                </a:rPr>
                <a:t> or H</a:t>
              </a:r>
              <a:r>
                <a:rPr lang="en-GB" sz="1400" b="1" baseline="-25000" dirty="0">
                  <a:solidFill>
                    <a:srgbClr val="7030A0"/>
                  </a:solidFill>
                </a:rPr>
                <a:t>2</a:t>
              </a:r>
              <a:r>
                <a:rPr lang="en-GB" sz="1400" b="1" dirty="0">
                  <a:solidFill>
                    <a:srgbClr val="7030A0"/>
                  </a:solidFill>
                </a:rPr>
                <a:t>O] to extract energy</a:t>
              </a:r>
            </a:p>
          </p:txBody>
        </p:sp>
      </p:grpSp>
      <p:grpSp>
        <p:nvGrpSpPr>
          <p:cNvPr id="7" name="Group 51"/>
          <p:cNvGrpSpPr>
            <a:grpSpLocks/>
          </p:cNvGrpSpPr>
          <p:nvPr/>
        </p:nvGrpSpPr>
        <p:grpSpPr bwMode="auto">
          <a:xfrm>
            <a:off x="7162800" y="1600201"/>
            <a:ext cx="1981200" cy="954088"/>
            <a:chOff x="4512" y="1008"/>
            <a:chExt cx="1248" cy="601"/>
          </a:xfrm>
        </p:grpSpPr>
        <p:sp>
          <p:nvSpPr>
            <p:cNvPr id="17457" name="Line 49"/>
            <p:cNvSpPr>
              <a:spLocks noChangeShapeType="1"/>
            </p:cNvSpPr>
            <p:nvPr/>
          </p:nvSpPr>
          <p:spPr bwMode="auto">
            <a:xfrm flipV="1">
              <a:off x="4512" y="1200"/>
              <a:ext cx="240" cy="192"/>
            </a:xfrm>
            <a:prstGeom prst="line">
              <a:avLst/>
            </a:prstGeom>
            <a:noFill/>
            <a:ln w="76200">
              <a:solidFill>
                <a:srgbClr val="7030A0"/>
              </a:solidFill>
              <a:round/>
              <a:headEnd/>
              <a:tailEnd type="triangle" w="med" len="med"/>
            </a:ln>
            <a:effectLst/>
          </p:spPr>
          <p:txBody>
            <a:bodyPr/>
            <a:lstStyle/>
            <a:p>
              <a:endParaRPr lang="en-AU">
                <a:solidFill>
                  <a:srgbClr val="7030A0"/>
                </a:solidFill>
              </a:endParaRPr>
            </a:p>
          </p:txBody>
        </p:sp>
        <p:sp>
          <p:nvSpPr>
            <p:cNvPr id="17458" name="Text Box 50"/>
            <p:cNvSpPr txBox="1">
              <a:spLocks noChangeArrowheads="1"/>
            </p:cNvSpPr>
            <p:nvPr/>
          </p:nvSpPr>
          <p:spPr bwMode="auto">
            <a:xfrm>
              <a:off x="4752" y="1008"/>
              <a:ext cx="1008" cy="601"/>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rgbClr val="7030A0"/>
                  </a:solidFill>
                </a:rPr>
                <a:t>To heat exchanger where steam is produced</a:t>
              </a:r>
            </a:p>
          </p:txBody>
        </p:sp>
      </p:grpSp>
      <p:grpSp>
        <p:nvGrpSpPr>
          <p:cNvPr id="8" name="Group 55"/>
          <p:cNvGrpSpPr>
            <a:grpSpLocks/>
          </p:cNvGrpSpPr>
          <p:nvPr/>
        </p:nvGrpSpPr>
        <p:grpSpPr bwMode="auto">
          <a:xfrm>
            <a:off x="5334000" y="457200"/>
            <a:ext cx="2590800" cy="1447800"/>
            <a:chOff x="3360" y="288"/>
            <a:chExt cx="1632" cy="912"/>
          </a:xfrm>
        </p:grpSpPr>
        <p:sp>
          <p:nvSpPr>
            <p:cNvPr id="17461" name="Line 53"/>
            <p:cNvSpPr>
              <a:spLocks noChangeShapeType="1"/>
            </p:cNvSpPr>
            <p:nvPr/>
          </p:nvSpPr>
          <p:spPr bwMode="auto">
            <a:xfrm flipH="1">
              <a:off x="3360" y="720"/>
              <a:ext cx="384" cy="480"/>
            </a:xfrm>
            <a:prstGeom prst="line">
              <a:avLst/>
            </a:prstGeom>
            <a:noFill/>
            <a:ln w="38100">
              <a:solidFill>
                <a:schemeClr val="tx1"/>
              </a:solidFill>
              <a:prstDash val="sysDot"/>
              <a:round/>
              <a:headEnd/>
              <a:tailEnd type="triangle" w="med" len="med"/>
            </a:ln>
            <a:effectLst/>
          </p:spPr>
          <p:txBody>
            <a:bodyPr/>
            <a:lstStyle/>
            <a:p>
              <a:endParaRPr lang="en-AU"/>
            </a:p>
          </p:txBody>
        </p:sp>
        <p:sp>
          <p:nvSpPr>
            <p:cNvPr id="17462" name="Text Box 54"/>
            <p:cNvSpPr txBox="1">
              <a:spLocks noChangeArrowheads="1"/>
            </p:cNvSpPr>
            <p:nvPr/>
          </p:nvSpPr>
          <p:spPr bwMode="auto">
            <a:xfrm>
              <a:off x="3648" y="288"/>
              <a:ext cx="1344" cy="460"/>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chemeClr val="accent2"/>
                  </a:solidFill>
                </a:rPr>
                <a:t>Boron control rods absorb neutrons to control the reaction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7430"/>
                                        </p:tgtEl>
                                        <p:attrNameLst>
                                          <p:attrName>style.visibility</p:attrName>
                                        </p:attrNameLst>
                                      </p:cBhvr>
                                      <p:to>
                                        <p:strVal val="visible"/>
                                      </p:to>
                                    </p:set>
                                    <p:anim calcmode="lin" valueType="num">
                                      <p:cBhvr additive="base">
                                        <p:cTn id="31" dur="500" fill="hold"/>
                                        <p:tgtEl>
                                          <p:spTgt spid="17430"/>
                                        </p:tgtEl>
                                        <p:attrNameLst>
                                          <p:attrName>ppt_x</p:attrName>
                                        </p:attrNameLst>
                                      </p:cBhvr>
                                      <p:tavLst>
                                        <p:tav tm="0">
                                          <p:val>
                                            <p:strVal val="#ppt_x"/>
                                          </p:val>
                                        </p:tav>
                                        <p:tav tm="100000">
                                          <p:val>
                                            <p:strVal val="#ppt_x"/>
                                          </p:val>
                                        </p:tav>
                                      </p:tavLst>
                                    </p:anim>
                                    <p:anim calcmode="lin" valueType="num">
                                      <p:cBhvr additive="base">
                                        <p:cTn id="32" dur="500" fill="hold"/>
                                        <p:tgtEl>
                                          <p:spTgt spid="1743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par>
                          <p:cTn id="33" fill="hold">
                            <p:stCondLst>
                              <p:cond delay="500"/>
                            </p:stCondLst>
                            <p:childTnLst>
                              <p:par>
                                <p:cTn id="34" presetID="2" presetClass="entr" presetSubtype="1" fill="hold" grpId="0" nodeType="afterEffect">
                                  <p:stCondLst>
                                    <p:cond delay="1000"/>
                                  </p:stCondLst>
                                  <p:childTnLst>
                                    <p:set>
                                      <p:cBhvr>
                                        <p:cTn id="35" dur="1" fill="hold">
                                          <p:stCondLst>
                                            <p:cond delay="0"/>
                                          </p:stCondLst>
                                        </p:cTn>
                                        <p:tgtEl>
                                          <p:spTgt spid="17440"/>
                                        </p:tgtEl>
                                        <p:attrNameLst>
                                          <p:attrName>style.visibility</p:attrName>
                                        </p:attrNameLst>
                                      </p:cBhvr>
                                      <p:to>
                                        <p:strVal val="visible"/>
                                      </p:to>
                                    </p:set>
                                    <p:anim calcmode="lin" valueType="num">
                                      <p:cBhvr additive="base">
                                        <p:cTn id="36" dur="500" fill="hold"/>
                                        <p:tgtEl>
                                          <p:spTgt spid="17440"/>
                                        </p:tgtEl>
                                        <p:attrNameLst>
                                          <p:attrName>ppt_x</p:attrName>
                                        </p:attrNameLst>
                                      </p:cBhvr>
                                      <p:tavLst>
                                        <p:tav tm="0">
                                          <p:val>
                                            <p:strVal val="#ppt_x"/>
                                          </p:val>
                                        </p:tav>
                                        <p:tav tm="100000">
                                          <p:val>
                                            <p:strVal val="#ppt_x"/>
                                          </p:val>
                                        </p:tav>
                                      </p:tavLst>
                                    </p:anim>
                                    <p:anim calcmode="lin" valueType="num">
                                      <p:cBhvr additive="base">
                                        <p:cTn id="37" dur="500" fill="hold"/>
                                        <p:tgtEl>
                                          <p:spTgt spid="1744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wav"/>
                                        </p:tgtEl>
                                      </p:cMediaNode>
                                    </p:audio>
                                  </p:subTnLst>
                                </p:cTn>
                              </p:par>
                            </p:childTnLst>
                          </p:cTn>
                        </p:par>
                        <p:par>
                          <p:cTn id="38" fill="hold">
                            <p:stCondLst>
                              <p:cond delay="2000"/>
                            </p:stCondLst>
                            <p:childTnLst>
                              <p:par>
                                <p:cTn id="39" presetID="2" presetClass="entr" presetSubtype="1" fill="hold" grpId="0" nodeType="afterEffect">
                                  <p:stCondLst>
                                    <p:cond delay="0"/>
                                  </p:stCondLst>
                                  <p:childTnLst>
                                    <p:set>
                                      <p:cBhvr>
                                        <p:cTn id="40" dur="1" fill="hold">
                                          <p:stCondLst>
                                            <p:cond delay="0"/>
                                          </p:stCondLst>
                                        </p:cTn>
                                        <p:tgtEl>
                                          <p:spTgt spid="17439"/>
                                        </p:tgtEl>
                                        <p:attrNameLst>
                                          <p:attrName>style.visibility</p:attrName>
                                        </p:attrNameLst>
                                      </p:cBhvr>
                                      <p:to>
                                        <p:strVal val="visible"/>
                                      </p:to>
                                    </p:set>
                                    <p:anim calcmode="lin" valueType="num">
                                      <p:cBhvr additive="base">
                                        <p:cTn id="41" dur="500" fill="hold"/>
                                        <p:tgtEl>
                                          <p:spTgt spid="17439"/>
                                        </p:tgtEl>
                                        <p:attrNameLst>
                                          <p:attrName>ppt_x</p:attrName>
                                        </p:attrNameLst>
                                      </p:cBhvr>
                                      <p:tavLst>
                                        <p:tav tm="0">
                                          <p:val>
                                            <p:strVal val="#ppt_x"/>
                                          </p:val>
                                        </p:tav>
                                        <p:tav tm="100000">
                                          <p:val>
                                            <p:strVal val="#ppt_x"/>
                                          </p:val>
                                        </p:tav>
                                      </p:tavLst>
                                    </p:anim>
                                    <p:anim calcmode="lin" valueType="num">
                                      <p:cBhvr additive="base">
                                        <p:cTn id="42" dur="500" fill="hold"/>
                                        <p:tgtEl>
                                          <p:spTgt spid="1743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3" name="whoosh.wav"/>
                                        </p:tgtEl>
                                      </p:cMediaNode>
                                    </p:audio>
                                  </p:subTnLst>
                                </p:cTn>
                              </p:par>
                            </p:childTnLst>
                          </p:cTn>
                        </p:par>
                        <p:par>
                          <p:cTn id="43" fill="hold">
                            <p:stCondLst>
                              <p:cond delay="2500"/>
                            </p:stCondLst>
                            <p:childTnLst>
                              <p:par>
                                <p:cTn id="44" presetID="2" presetClass="entr" presetSubtype="1" fill="hold" grpId="0" nodeType="afterEffect">
                                  <p:stCondLst>
                                    <p:cond delay="0"/>
                                  </p:stCondLst>
                                  <p:childTnLst>
                                    <p:set>
                                      <p:cBhvr>
                                        <p:cTn id="45" dur="1" fill="hold">
                                          <p:stCondLst>
                                            <p:cond delay="0"/>
                                          </p:stCondLst>
                                        </p:cTn>
                                        <p:tgtEl>
                                          <p:spTgt spid="17438"/>
                                        </p:tgtEl>
                                        <p:attrNameLst>
                                          <p:attrName>style.visibility</p:attrName>
                                        </p:attrNameLst>
                                      </p:cBhvr>
                                      <p:to>
                                        <p:strVal val="visible"/>
                                      </p:to>
                                    </p:set>
                                    <p:anim calcmode="lin" valueType="num">
                                      <p:cBhvr additive="base">
                                        <p:cTn id="46" dur="500" fill="hold"/>
                                        <p:tgtEl>
                                          <p:spTgt spid="17438"/>
                                        </p:tgtEl>
                                        <p:attrNameLst>
                                          <p:attrName>ppt_x</p:attrName>
                                        </p:attrNameLst>
                                      </p:cBhvr>
                                      <p:tavLst>
                                        <p:tav tm="0">
                                          <p:val>
                                            <p:strVal val="#ppt_x"/>
                                          </p:val>
                                        </p:tav>
                                        <p:tav tm="100000">
                                          <p:val>
                                            <p:strVal val="#ppt_x"/>
                                          </p:val>
                                        </p:tav>
                                      </p:tavLst>
                                    </p:anim>
                                    <p:anim calcmode="lin" valueType="num">
                                      <p:cBhvr additive="base">
                                        <p:cTn id="47" dur="500" fill="hold"/>
                                        <p:tgtEl>
                                          <p:spTgt spid="1743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3" name="whoosh.wav"/>
                                        </p:tgtEl>
                                      </p:cMediaNode>
                                    </p:audio>
                                  </p:subTnLst>
                                </p:cTn>
                              </p:par>
                            </p:childTnLst>
                          </p:cTn>
                        </p:par>
                        <p:par>
                          <p:cTn id="48" fill="hold">
                            <p:stCondLst>
                              <p:cond delay="3000"/>
                            </p:stCondLst>
                            <p:childTnLst>
                              <p:par>
                                <p:cTn id="49" presetID="2" presetClass="entr" presetSubtype="1" fill="hold" grpId="0" nodeType="afterEffect">
                                  <p:stCondLst>
                                    <p:cond delay="0"/>
                                  </p:stCondLst>
                                  <p:childTnLst>
                                    <p:set>
                                      <p:cBhvr>
                                        <p:cTn id="50" dur="1" fill="hold">
                                          <p:stCondLst>
                                            <p:cond delay="0"/>
                                          </p:stCondLst>
                                        </p:cTn>
                                        <p:tgtEl>
                                          <p:spTgt spid="17437"/>
                                        </p:tgtEl>
                                        <p:attrNameLst>
                                          <p:attrName>style.visibility</p:attrName>
                                        </p:attrNameLst>
                                      </p:cBhvr>
                                      <p:to>
                                        <p:strVal val="visible"/>
                                      </p:to>
                                    </p:set>
                                    <p:anim calcmode="lin" valueType="num">
                                      <p:cBhvr additive="base">
                                        <p:cTn id="51" dur="500" fill="hold"/>
                                        <p:tgtEl>
                                          <p:spTgt spid="17437"/>
                                        </p:tgtEl>
                                        <p:attrNameLst>
                                          <p:attrName>ppt_x</p:attrName>
                                        </p:attrNameLst>
                                      </p:cBhvr>
                                      <p:tavLst>
                                        <p:tav tm="0">
                                          <p:val>
                                            <p:strVal val="#ppt_x"/>
                                          </p:val>
                                        </p:tav>
                                        <p:tav tm="100000">
                                          <p:val>
                                            <p:strVal val="#ppt_x"/>
                                          </p:val>
                                        </p:tav>
                                      </p:tavLst>
                                    </p:anim>
                                    <p:anim calcmode="lin" valueType="num">
                                      <p:cBhvr additive="base">
                                        <p:cTn id="52" dur="500" fill="hold"/>
                                        <p:tgtEl>
                                          <p:spTgt spid="1743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3" name="whoosh.wav"/>
                                        </p:tgtEl>
                                      </p:cMediaNode>
                                    </p:audio>
                                  </p:subTnLst>
                                </p:cTn>
                              </p:par>
                            </p:childTnLst>
                          </p:cTn>
                        </p:par>
                      </p:childTnLst>
                    </p:cTn>
                  </p:par>
                  <p:par>
                    <p:cTn id="53" fill="hold">
                      <p:stCondLst>
                        <p:cond delay="indefinite"/>
                      </p:stCondLst>
                      <p:childTnLst>
                        <p:par>
                          <p:cTn id="54" fill="hold">
                            <p:stCondLst>
                              <p:cond delay="0"/>
                            </p:stCondLst>
                            <p:childTnLst>
                              <p:par>
                                <p:cTn id="55" presetID="2" presetClass="entr" presetSubtype="1"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3"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2"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0" grpId="0" animBg="1"/>
      <p:bldP spid="17437" grpId="0" animBg="1"/>
      <p:bldP spid="17438" grpId="0" animBg="1"/>
      <p:bldP spid="17439" grpId="0" animBg="1"/>
      <p:bldP spid="1744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928670"/>
            <a:ext cx="8572560" cy="2714644"/>
          </a:xfrm>
        </p:spPr>
        <p:txBody>
          <a:bodyPr/>
          <a:lstStyle/>
          <a:p>
            <a:r>
              <a:rPr lang="en-US" dirty="0">
                <a:solidFill>
                  <a:srgbClr val="002060"/>
                </a:solidFill>
                <a:latin typeface="Arial" pitchFamily="34" charset="0"/>
                <a:cs typeface="Arial" pitchFamily="34" charset="0"/>
              </a:rPr>
              <a:t>Fuel (uranium) atoms react with neutrons expelled from nucleus of previously reacting fuel (uranium) atoms.</a:t>
            </a:r>
            <a:endParaRPr lang="en-AU" dirty="0">
              <a:solidFill>
                <a:srgbClr val="002060"/>
              </a:solidFill>
              <a:latin typeface="Arial" pitchFamily="34" charset="0"/>
              <a:cs typeface="Arial" pitchFamily="34" charset="0"/>
            </a:endParaRPr>
          </a:p>
          <a:p>
            <a:r>
              <a:rPr lang="en-US" dirty="0">
                <a:solidFill>
                  <a:srgbClr val="002060"/>
                </a:solidFill>
                <a:latin typeface="Arial" pitchFamily="34" charset="0"/>
                <a:cs typeface="Arial" pitchFamily="34" charset="0"/>
              </a:rPr>
              <a:t>The control rods absorb some of these stray neutrons.</a:t>
            </a:r>
            <a:endParaRPr lang="en-AU" dirty="0">
              <a:solidFill>
                <a:srgbClr val="002060"/>
              </a:solidFill>
              <a:latin typeface="Arial" pitchFamily="34" charset="0"/>
              <a:cs typeface="Arial" pitchFamily="34" charset="0"/>
            </a:endParaRPr>
          </a:p>
          <a:p>
            <a:r>
              <a:rPr lang="en-US" dirty="0">
                <a:solidFill>
                  <a:srgbClr val="002060"/>
                </a:solidFill>
                <a:latin typeface="Arial" pitchFamily="34" charset="0"/>
                <a:cs typeface="Arial" pitchFamily="34" charset="0"/>
              </a:rPr>
              <a:t>The amount of control rods present dictates the number of neutrons free to react with the fuel (uranium) rods and the number of neutrons absorbed by the control rods.</a:t>
            </a:r>
            <a:endParaRPr lang="en-AU" dirty="0">
              <a:solidFill>
                <a:srgbClr val="002060"/>
              </a:solidFill>
              <a:latin typeface="Arial" pitchFamily="34" charset="0"/>
              <a:cs typeface="Arial" pitchFamily="34" charset="0"/>
            </a:endParaRPr>
          </a:p>
        </p:txBody>
      </p:sp>
      <p:pic>
        <p:nvPicPr>
          <p:cNvPr id="1026" name="irc_mi" descr="f2big"/>
          <p:cNvPicPr>
            <a:picLocks noChangeAspect="1" noChangeArrowheads="1"/>
          </p:cNvPicPr>
          <p:nvPr/>
        </p:nvPicPr>
        <p:blipFill>
          <a:blip r:embed="rId4"/>
          <a:srcRect/>
          <a:stretch>
            <a:fillRect/>
          </a:stretch>
        </p:blipFill>
        <p:spPr bwMode="auto">
          <a:xfrm>
            <a:off x="3341735" y="3643314"/>
            <a:ext cx="5802265" cy="3214686"/>
          </a:xfrm>
          <a:prstGeom prst="rect">
            <a:avLst/>
          </a:prstGeom>
          <a:noFill/>
          <a:ln w="9525">
            <a:noFill/>
            <a:miter lim="800000"/>
            <a:headEnd/>
            <a:tailEnd/>
          </a:ln>
        </p:spPr>
      </p:pic>
      <p:pic>
        <p:nvPicPr>
          <p:cNvPr id="1027" name="irc_mi" descr="nuclear-reactor"/>
          <p:cNvPicPr>
            <a:picLocks noChangeAspect="1" noChangeArrowheads="1"/>
          </p:cNvPicPr>
          <p:nvPr/>
        </p:nvPicPr>
        <p:blipFill>
          <a:blip r:embed="rId5"/>
          <a:srcRect/>
          <a:stretch>
            <a:fillRect/>
          </a:stretch>
        </p:blipFill>
        <p:spPr bwMode="auto">
          <a:xfrm>
            <a:off x="0" y="3688003"/>
            <a:ext cx="3500430" cy="3169997"/>
          </a:xfrm>
          <a:prstGeom prst="rect">
            <a:avLst/>
          </a:prstGeom>
          <a:noFill/>
          <a:ln w="9525">
            <a:noFill/>
            <a:miter lim="800000"/>
            <a:headEnd/>
            <a:tailEnd/>
          </a:ln>
        </p:spPr>
      </p:pic>
      <p:sp>
        <p:nvSpPr>
          <p:cNvPr id="5" name="Title 1"/>
          <p:cNvSpPr>
            <a:spLocks noGrp="1"/>
          </p:cNvSpPr>
          <p:nvPr>
            <p:ph type="title"/>
          </p:nvPr>
        </p:nvSpPr>
        <p:spPr>
          <a:xfrm>
            <a:off x="285720" y="0"/>
            <a:ext cx="8401080" cy="1143000"/>
          </a:xfrm>
        </p:spPr>
        <p:txBody>
          <a:bodyPr/>
          <a:lstStyle/>
          <a:p>
            <a:r>
              <a:rPr lang="en-AU" dirty="0">
                <a:solidFill>
                  <a:srgbClr val="002060"/>
                </a:solidFill>
              </a:rPr>
              <a:t>Basics of Reactor Fuel Rods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85720" y="714356"/>
            <a:ext cx="8401080" cy="1323439"/>
          </a:xfrm>
          <a:prstGeom prst="rect">
            <a:avLst/>
          </a:prstGeom>
          <a:noFill/>
          <a:ln w="9525">
            <a:noFill/>
            <a:miter lim="800000"/>
            <a:headEnd/>
            <a:tailEnd/>
          </a:ln>
          <a:effectLst/>
        </p:spPr>
        <p:txBody>
          <a:bodyPr wrap="square">
            <a:spAutoFit/>
          </a:bodyPr>
          <a:lstStyle/>
          <a:p>
            <a:pPr>
              <a:lnSpc>
                <a:spcPts val="2400"/>
              </a:lnSpc>
              <a:spcBef>
                <a:spcPct val="50000"/>
              </a:spcBef>
            </a:pPr>
            <a:r>
              <a:rPr lang="en-US" sz="2400" dirty="0">
                <a:latin typeface="Arial" pitchFamily="34" charset="0"/>
              </a:rPr>
              <a:t>A diagram of a modern pressurized-water nuclear reactor. Hot water coming from the reactor is converted to steam when the pressure is reduced in the steam generators. The steam turns the turbines, which power the electric generator.</a:t>
            </a:r>
          </a:p>
        </p:txBody>
      </p:sp>
      <p:pic>
        <p:nvPicPr>
          <p:cNvPr id="4" name="Picture 3" descr="377500_ULA_19_03"/>
          <p:cNvPicPr>
            <a:picLocks noChangeAspect="1" noChangeArrowheads="1"/>
          </p:cNvPicPr>
          <p:nvPr/>
        </p:nvPicPr>
        <p:blipFill>
          <a:blip r:embed="rId4"/>
          <a:srcRect/>
          <a:stretch>
            <a:fillRect/>
          </a:stretch>
        </p:blipFill>
        <p:spPr bwMode="auto">
          <a:xfrm>
            <a:off x="71406" y="2214554"/>
            <a:ext cx="5564257" cy="4214842"/>
          </a:xfrm>
          <a:prstGeom prst="rect">
            <a:avLst/>
          </a:prstGeom>
          <a:noFill/>
        </p:spPr>
      </p:pic>
      <p:sp>
        <p:nvSpPr>
          <p:cNvPr id="5" name="Title 1"/>
          <p:cNvSpPr txBox="1">
            <a:spLocks/>
          </p:cNvSpPr>
          <p:nvPr/>
        </p:nvSpPr>
        <p:spPr>
          <a:xfrm>
            <a:off x="285720" y="0"/>
            <a:ext cx="84010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400" b="1" i="1" u="none" strike="noStrike" kern="0" cap="none" spc="0" normalizeH="0" baseline="0" noProof="0" dirty="0">
                <a:ln>
                  <a:noFill/>
                </a:ln>
                <a:solidFill>
                  <a:srgbClr val="002060"/>
                </a:solidFill>
                <a:effectLst/>
                <a:uLnTx/>
                <a:uFillTx/>
                <a:latin typeface="+mj-lt"/>
                <a:ea typeface="+mj-ea"/>
                <a:cs typeface="+mj-cs"/>
              </a:rPr>
              <a:t>Basics of Reactor Fuel Rods</a:t>
            </a:r>
          </a:p>
        </p:txBody>
      </p:sp>
      <p:pic>
        <p:nvPicPr>
          <p:cNvPr id="6" name="Picture 4" descr="377500_LA_19-3C_04"/>
          <p:cNvPicPr>
            <a:picLocks noChangeAspect="1" noChangeArrowheads="1"/>
          </p:cNvPicPr>
          <p:nvPr/>
        </p:nvPicPr>
        <p:blipFill>
          <a:blip r:embed="rId5"/>
          <a:srcRect/>
          <a:stretch>
            <a:fillRect/>
          </a:stretch>
        </p:blipFill>
        <p:spPr bwMode="auto">
          <a:xfrm>
            <a:off x="5786446" y="2214555"/>
            <a:ext cx="3281137" cy="4214842"/>
          </a:xfrm>
          <a:prstGeom prst="rect">
            <a:avLst/>
          </a:prstGeom>
          <a:noFill/>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4.3 &amp; Set 4.4</a:t>
            </a:r>
          </a:p>
          <a:p>
            <a:pPr marL="0" indent="0">
              <a:buNone/>
            </a:pPr>
            <a:r>
              <a:rPr lang="en-AU" sz="2800" dirty="0">
                <a:solidFill>
                  <a:srgbClr val="002060"/>
                </a:solidFill>
                <a:latin typeface="Arial" pitchFamily="34" charset="0"/>
                <a:cs typeface="Arial" pitchFamily="34" charset="0"/>
              </a:rPr>
              <a:t>	Chapter 4.3 &amp; 4.4 Extra Questions</a:t>
            </a:r>
          </a:p>
          <a:p>
            <a:pPr marL="0" indent="0">
              <a:buNone/>
            </a:pPr>
            <a:r>
              <a:rPr lang="en-AU" sz="2800" dirty="0">
                <a:solidFill>
                  <a:srgbClr val="002060"/>
                </a:solidFill>
                <a:latin typeface="Arial" pitchFamily="34" charset="0"/>
                <a:cs typeface="Arial" pitchFamily="34" charset="0"/>
              </a:rPr>
              <a:t>	Chapter 4.3 &amp; 4.4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9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5.1 page 140-146 and answer                          	Q1&amp;2 Set 5.1 </a:t>
            </a:r>
          </a:p>
          <a:p>
            <a:pPr marL="0" indent="0">
              <a:buNone/>
              <a:tabLst>
                <a:tab pos="361950" algn="l"/>
              </a:tabLst>
            </a:pPr>
            <a:r>
              <a:rPr lang="en-AU" sz="2800" dirty="0">
                <a:solidFill>
                  <a:srgbClr val="002060"/>
                </a:solidFill>
                <a:latin typeface="Arial" pitchFamily="34" charset="0"/>
                <a:cs typeface="Arial" pitchFamily="34" charset="0"/>
              </a:rPr>
              <a:t>	by next lesson.</a:t>
            </a:r>
          </a:p>
          <a:p>
            <a:pPr marL="0" indent="0">
              <a:buNone/>
              <a:tabLst>
                <a:tab pos="361950" algn="l"/>
              </a:tabLst>
            </a:pPr>
            <a:endParaRPr lang="en-AU" sz="9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Chapter 4 Review questions page 137 – 138 due first lesson next week. </a:t>
            </a:r>
          </a:p>
        </p:txBody>
      </p:sp>
    </p:spTree>
    <p:extLst>
      <p:ext uri="{BB962C8B-B14F-4D97-AF65-F5344CB8AC3E}">
        <p14:creationId xmlns:p14="http://schemas.microsoft.com/office/powerpoint/2010/main" val="11079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Food we eat</a:t>
            </a:r>
          </a:p>
        </p:txBody>
      </p:sp>
      <p:sp>
        <p:nvSpPr>
          <p:cNvPr id="3" name="Content Placeholder 2"/>
          <p:cNvSpPr>
            <a:spLocks noGrp="1"/>
          </p:cNvSpPr>
          <p:nvPr>
            <p:ph idx="1"/>
          </p:nvPr>
        </p:nvSpPr>
        <p:spPr>
          <a:xfrm>
            <a:off x="457200" y="1196752"/>
            <a:ext cx="8229600" cy="5328592"/>
          </a:xfrm>
          <a:solidFill>
            <a:schemeClr val="bg1">
              <a:lumMod val="85000"/>
              <a:alpha val="47000"/>
            </a:schemeClr>
          </a:solidFill>
        </p:spPr>
        <p:txBody>
          <a:bodyPr/>
          <a:lstStyle/>
          <a:p>
            <a:r>
              <a:rPr lang="en-US" sz="2800" dirty="0">
                <a:solidFill>
                  <a:srgbClr val="002060"/>
                </a:solidFill>
              </a:rPr>
              <a:t>Cells in our body contain radioactive elements, such as Potassium, which come from the food we eat.</a:t>
            </a:r>
          </a:p>
          <a:p>
            <a:endParaRPr lang="en-AU" sz="2800" dirty="0">
              <a:solidFill>
                <a:srgbClr val="002060"/>
              </a:solidFill>
            </a:endParaRPr>
          </a:p>
        </p:txBody>
      </p:sp>
      <p:sp>
        <p:nvSpPr>
          <p:cNvPr id="5" name="Oval 2" descr="Divot"/>
          <p:cNvSpPr>
            <a:spLocks noChangeArrowheads="1"/>
          </p:cNvSpPr>
          <p:nvPr/>
        </p:nvSpPr>
        <p:spPr bwMode="auto">
          <a:xfrm>
            <a:off x="685800" y="2514600"/>
            <a:ext cx="2590800" cy="38862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Oval 3" descr="Divot"/>
          <p:cNvSpPr>
            <a:spLocks noChangeArrowheads="1"/>
          </p:cNvSpPr>
          <p:nvPr/>
        </p:nvSpPr>
        <p:spPr bwMode="auto">
          <a:xfrm>
            <a:off x="6400800" y="2438400"/>
            <a:ext cx="2057400" cy="38862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Oval 4" descr="Divot"/>
          <p:cNvSpPr>
            <a:spLocks noChangeArrowheads="1"/>
          </p:cNvSpPr>
          <p:nvPr/>
        </p:nvSpPr>
        <p:spPr bwMode="auto">
          <a:xfrm>
            <a:off x="3810000" y="2514600"/>
            <a:ext cx="2057400" cy="35814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nvGrpSpPr>
          <p:cNvPr id="9" name="Group 38"/>
          <p:cNvGrpSpPr>
            <a:grpSpLocks/>
          </p:cNvGrpSpPr>
          <p:nvPr/>
        </p:nvGrpSpPr>
        <p:grpSpPr bwMode="auto">
          <a:xfrm>
            <a:off x="4038600" y="2819400"/>
            <a:ext cx="1676400" cy="2971800"/>
            <a:chOff x="2544" y="1776"/>
            <a:chExt cx="1056" cy="1872"/>
          </a:xfrm>
        </p:grpSpPr>
        <p:sp>
          <p:nvSpPr>
            <p:cNvPr id="10" name="Rectangle 7"/>
            <p:cNvSpPr>
              <a:spLocks noChangeArrowheads="1"/>
            </p:cNvSpPr>
            <p:nvPr/>
          </p:nvSpPr>
          <p:spPr bwMode="auto">
            <a:xfrm rot="18433043" flipV="1">
              <a:off x="2904" y="2136"/>
              <a:ext cx="48" cy="384"/>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1" name="Rectangle 8"/>
            <p:cNvSpPr>
              <a:spLocks noChangeArrowheads="1"/>
            </p:cNvSpPr>
            <p:nvPr/>
          </p:nvSpPr>
          <p:spPr bwMode="auto">
            <a:xfrm rot="1524325">
              <a:off x="3216" y="2064"/>
              <a:ext cx="48" cy="768"/>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2" name="AutoShape 9"/>
            <p:cNvSpPr>
              <a:spLocks noChangeArrowheads="1"/>
            </p:cNvSpPr>
            <p:nvPr/>
          </p:nvSpPr>
          <p:spPr bwMode="auto">
            <a:xfrm>
              <a:off x="254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3" name="AutoShape 10"/>
            <p:cNvSpPr>
              <a:spLocks noChangeArrowheads="1"/>
            </p:cNvSpPr>
            <p:nvPr/>
          </p:nvSpPr>
          <p:spPr bwMode="auto">
            <a:xfrm>
              <a:off x="2640" y="211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4" name="AutoShape 11"/>
            <p:cNvSpPr>
              <a:spLocks noChangeArrowheads="1"/>
            </p:cNvSpPr>
            <p:nvPr/>
          </p:nvSpPr>
          <p:spPr bwMode="auto">
            <a:xfrm>
              <a:off x="278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5" name="AutoShape 12"/>
            <p:cNvSpPr>
              <a:spLocks noChangeArrowheads="1"/>
            </p:cNvSpPr>
            <p:nvPr/>
          </p:nvSpPr>
          <p:spPr bwMode="auto">
            <a:xfrm>
              <a:off x="2928" y="2064"/>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6" name="AutoShape 13"/>
            <p:cNvSpPr>
              <a:spLocks noChangeArrowheads="1"/>
            </p:cNvSpPr>
            <p:nvPr/>
          </p:nvSpPr>
          <p:spPr bwMode="auto">
            <a:xfrm>
              <a:off x="2976" y="187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7" name="AutoShape 14"/>
            <p:cNvSpPr>
              <a:spLocks noChangeArrowheads="1"/>
            </p:cNvSpPr>
            <p:nvPr/>
          </p:nvSpPr>
          <p:spPr bwMode="auto">
            <a:xfrm>
              <a:off x="3072"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8" name="AutoShape 15"/>
            <p:cNvSpPr>
              <a:spLocks noChangeArrowheads="1"/>
            </p:cNvSpPr>
            <p:nvPr/>
          </p:nvSpPr>
          <p:spPr bwMode="auto">
            <a:xfrm>
              <a:off x="2640" y="187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9" name="AutoShape 16"/>
            <p:cNvSpPr>
              <a:spLocks noChangeArrowheads="1"/>
            </p:cNvSpPr>
            <p:nvPr/>
          </p:nvSpPr>
          <p:spPr bwMode="auto">
            <a:xfrm>
              <a:off x="3360" y="1968"/>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0" name="AutoShape 17"/>
            <p:cNvSpPr>
              <a:spLocks noChangeArrowheads="1"/>
            </p:cNvSpPr>
            <p:nvPr/>
          </p:nvSpPr>
          <p:spPr bwMode="auto">
            <a:xfrm>
              <a:off x="3024" y="177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1" name="AutoShape 18"/>
            <p:cNvSpPr>
              <a:spLocks noChangeArrowheads="1"/>
            </p:cNvSpPr>
            <p:nvPr/>
          </p:nvSpPr>
          <p:spPr bwMode="auto">
            <a:xfrm>
              <a:off x="2928" y="177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2" name="AutoShape 19"/>
            <p:cNvSpPr>
              <a:spLocks noChangeArrowheads="1"/>
            </p:cNvSpPr>
            <p:nvPr/>
          </p:nvSpPr>
          <p:spPr bwMode="auto">
            <a:xfrm>
              <a:off x="3264" y="1824"/>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3" name="AutoShape 20"/>
            <p:cNvSpPr>
              <a:spLocks noChangeArrowheads="1"/>
            </p:cNvSpPr>
            <p:nvPr/>
          </p:nvSpPr>
          <p:spPr bwMode="auto">
            <a:xfrm>
              <a:off x="3168" y="1968"/>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4" name="AutoShape 21"/>
            <p:cNvSpPr>
              <a:spLocks noChangeArrowheads="1"/>
            </p:cNvSpPr>
            <p:nvPr/>
          </p:nvSpPr>
          <p:spPr bwMode="auto">
            <a:xfrm>
              <a:off x="326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5" name="Rectangle 22"/>
            <p:cNvSpPr>
              <a:spLocks noChangeArrowheads="1"/>
            </p:cNvSpPr>
            <p:nvPr/>
          </p:nvSpPr>
          <p:spPr bwMode="auto">
            <a:xfrm>
              <a:off x="3024"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Rectangle 23"/>
            <p:cNvSpPr>
              <a:spLocks noChangeArrowheads="1"/>
            </p:cNvSpPr>
            <p:nvPr/>
          </p:nvSpPr>
          <p:spPr bwMode="auto">
            <a:xfrm>
              <a:off x="3120"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7" name="Rectangle 24"/>
            <p:cNvSpPr>
              <a:spLocks noChangeArrowheads="1"/>
            </p:cNvSpPr>
            <p:nvPr/>
          </p:nvSpPr>
          <p:spPr bwMode="auto">
            <a:xfrm>
              <a:off x="3072"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grpSp>
        <p:nvGrpSpPr>
          <p:cNvPr id="28" name="Group 55"/>
          <p:cNvGrpSpPr>
            <a:grpSpLocks/>
          </p:cNvGrpSpPr>
          <p:nvPr/>
        </p:nvGrpSpPr>
        <p:grpSpPr bwMode="auto">
          <a:xfrm>
            <a:off x="6858000" y="2667000"/>
            <a:ext cx="1066800" cy="3352800"/>
            <a:chOff x="4320" y="1680"/>
            <a:chExt cx="672" cy="2112"/>
          </a:xfrm>
        </p:grpSpPr>
        <p:sp>
          <p:nvSpPr>
            <p:cNvPr id="29" name="Oval 25"/>
            <p:cNvSpPr>
              <a:spLocks noChangeArrowheads="1"/>
            </p:cNvSpPr>
            <p:nvPr/>
          </p:nvSpPr>
          <p:spPr bwMode="auto">
            <a:xfrm>
              <a:off x="4416" y="1680"/>
              <a:ext cx="432"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0" name="Rectangle 27"/>
            <p:cNvSpPr>
              <a:spLocks noChangeArrowheads="1"/>
            </p:cNvSpPr>
            <p:nvPr/>
          </p:nvSpPr>
          <p:spPr bwMode="auto">
            <a:xfrm>
              <a:off x="4320" y="2160"/>
              <a:ext cx="672" cy="1632"/>
            </a:xfrm>
            <a:prstGeom prst="rect">
              <a:avLst/>
            </a:prstGeom>
            <a:solidFill>
              <a:schemeClr val="bg1"/>
            </a:solidFill>
            <a:ln w="9525">
              <a:solidFill>
                <a:schemeClr val="bg2"/>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1" name="Line 28"/>
            <p:cNvSpPr>
              <a:spLocks noChangeShapeType="1"/>
            </p:cNvSpPr>
            <p:nvPr/>
          </p:nvSpPr>
          <p:spPr bwMode="auto">
            <a:xfrm>
              <a:off x="4416" y="177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2" name="Line 29"/>
            <p:cNvSpPr>
              <a:spLocks noChangeShapeType="1"/>
            </p:cNvSpPr>
            <p:nvPr/>
          </p:nvSpPr>
          <p:spPr bwMode="auto">
            <a:xfrm>
              <a:off x="4848" y="177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3" name="Line 30"/>
            <p:cNvSpPr>
              <a:spLocks noChangeShapeType="1"/>
            </p:cNvSpPr>
            <p:nvPr/>
          </p:nvSpPr>
          <p:spPr bwMode="auto">
            <a:xfrm flipV="1">
              <a:off x="4320" y="1968"/>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4" name="Line 31"/>
            <p:cNvSpPr>
              <a:spLocks noChangeShapeType="1"/>
            </p:cNvSpPr>
            <p:nvPr/>
          </p:nvSpPr>
          <p:spPr bwMode="auto">
            <a:xfrm flipH="1" flipV="1">
              <a:off x="4848" y="1968"/>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5" name="Rectangle 32"/>
            <p:cNvSpPr>
              <a:spLocks noChangeArrowheads="1"/>
            </p:cNvSpPr>
            <p:nvPr/>
          </p:nvSpPr>
          <p:spPr bwMode="auto">
            <a:xfrm>
              <a:off x="4368" y="2496"/>
              <a:ext cx="576" cy="528"/>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6" name="Text Box 33"/>
            <p:cNvSpPr txBox="1">
              <a:spLocks noChangeArrowheads="1"/>
            </p:cNvSpPr>
            <p:nvPr/>
          </p:nvSpPr>
          <p:spPr bwMode="auto">
            <a:xfrm>
              <a:off x="4416" y="278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t>Milk</a:t>
              </a:r>
            </a:p>
          </p:txBody>
        </p:sp>
      </p:grpSp>
      <p:grpSp>
        <p:nvGrpSpPr>
          <p:cNvPr id="37" name="Group 34"/>
          <p:cNvGrpSpPr>
            <a:grpSpLocks/>
          </p:cNvGrpSpPr>
          <p:nvPr/>
        </p:nvGrpSpPr>
        <p:grpSpPr bwMode="auto">
          <a:xfrm rot="-1014062">
            <a:off x="990600" y="3124200"/>
            <a:ext cx="1676400" cy="2819400"/>
            <a:chOff x="1008" y="1872"/>
            <a:chExt cx="1056" cy="1776"/>
          </a:xfrm>
        </p:grpSpPr>
        <p:sp>
          <p:nvSpPr>
            <p:cNvPr id="38" name="AutoShape 35"/>
            <p:cNvSpPr>
              <a:spLocks noChangeArrowheads="1"/>
            </p:cNvSpPr>
            <p:nvPr/>
          </p:nvSpPr>
          <p:spPr bwMode="auto">
            <a:xfrm>
              <a:off x="1008" y="1872"/>
              <a:ext cx="864" cy="1776"/>
            </a:xfrm>
            <a:prstGeom prst="moon">
              <a:avLst>
                <a:gd name="adj" fmla="val 50000"/>
              </a:avLst>
            </a:prstGeom>
            <a:gradFill rotWithShape="0">
              <a:gsLst>
                <a:gs pos="0">
                  <a:srgbClr val="FFFF00"/>
                </a:gs>
                <a:gs pos="100000">
                  <a:srgbClr val="FFFFCC"/>
                </a:gs>
              </a:gsLst>
              <a:lin ang="0" scaled="1"/>
            </a:gradFill>
            <a:ln w="9525">
              <a:solidFill>
                <a:srgbClr val="FFFF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9" name="Line 36"/>
            <p:cNvSpPr>
              <a:spLocks noChangeShapeType="1"/>
            </p:cNvSpPr>
            <p:nvPr/>
          </p:nvSpPr>
          <p:spPr bwMode="auto">
            <a:xfrm>
              <a:off x="1872" y="1872"/>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40" name="Line 37"/>
            <p:cNvSpPr>
              <a:spLocks noChangeShapeType="1"/>
            </p:cNvSpPr>
            <p:nvPr/>
          </p:nvSpPr>
          <p:spPr bwMode="auto">
            <a:xfrm>
              <a:off x="1776" y="3648"/>
              <a:ext cx="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sp>
        <p:nvSpPr>
          <p:cNvPr id="41" name="Rectangle 40"/>
          <p:cNvSpPr>
            <a:spLocks noChangeArrowheads="1"/>
          </p:cNvSpPr>
          <p:nvPr/>
        </p:nvSpPr>
        <p:spPr bwMode="auto">
          <a:xfrm>
            <a:off x="755650" y="12954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solidFill>
                <a:schemeClr val="accent2"/>
              </a:solidFill>
            </a:endParaRPr>
          </a:p>
        </p:txBody>
      </p:sp>
    </p:spTree>
    <p:extLst>
      <p:ext uri="{BB962C8B-B14F-4D97-AF65-F5344CB8AC3E}">
        <p14:creationId xmlns:p14="http://schemas.microsoft.com/office/powerpoint/2010/main" val="121764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Food we eat</a:t>
            </a:r>
          </a:p>
        </p:txBody>
      </p:sp>
      <p:sp>
        <p:nvSpPr>
          <p:cNvPr id="3" name="Content Placeholder 2"/>
          <p:cNvSpPr>
            <a:spLocks noGrp="1"/>
          </p:cNvSpPr>
          <p:nvPr>
            <p:ph idx="1"/>
          </p:nvPr>
        </p:nvSpPr>
        <p:spPr>
          <a:xfrm>
            <a:off x="457200" y="1196752"/>
            <a:ext cx="8229600" cy="5328592"/>
          </a:xfrm>
          <a:solidFill>
            <a:schemeClr val="bg1">
              <a:lumMod val="85000"/>
              <a:alpha val="47000"/>
            </a:schemeClr>
          </a:solidFill>
        </p:spPr>
        <p:txBody>
          <a:bodyPr/>
          <a:lstStyle/>
          <a:p>
            <a:r>
              <a:rPr lang="en-US" sz="2800" dirty="0">
                <a:solidFill>
                  <a:srgbClr val="002060"/>
                </a:solidFill>
              </a:rPr>
              <a:t>Potassium, Lead and Carbon are the common types of radiation found in our bodies through consumption of food.</a:t>
            </a:r>
          </a:p>
          <a:p>
            <a:endParaRPr lang="en-AU" sz="2800" dirty="0">
              <a:solidFill>
                <a:srgbClr val="002060"/>
              </a:solidFill>
            </a:endParaRPr>
          </a:p>
        </p:txBody>
      </p:sp>
      <p:sp>
        <p:nvSpPr>
          <p:cNvPr id="41" name="Rectangle 40"/>
          <p:cNvSpPr>
            <a:spLocks noChangeArrowheads="1"/>
          </p:cNvSpPr>
          <p:nvPr/>
        </p:nvSpPr>
        <p:spPr bwMode="auto">
          <a:xfrm>
            <a:off x="755650" y="12954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solidFill>
                <a:schemeClr val="accent2"/>
              </a:solidFill>
            </a:endParaRPr>
          </a:p>
        </p:txBody>
      </p:sp>
      <p:graphicFrame>
        <p:nvGraphicFramePr>
          <p:cNvPr id="42" name="Object 1027"/>
          <p:cNvGraphicFramePr>
            <a:graphicFrameLocks noChangeAspect="1"/>
          </p:cNvGraphicFramePr>
          <p:nvPr>
            <p:extLst>
              <p:ext uri="{D42A27DB-BD31-4B8C-83A1-F6EECF244321}">
                <p14:modId xmlns:p14="http://schemas.microsoft.com/office/powerpoint/2010/main" val="2722663077"/>
              </p:ext>
            </p:extLst>
          </p:nvPr>
        </p:nvGraphicFramePr>
        <p:xfrm>
          <a:off x="1340282" y="2420888"/>
          <a:ext cx="7340997" cy="3887204"/>
        </p:xfrm>
        <a:graphic>
          <a:graphicData uri="http://schemas.openxmlformats.org/presentationml/2006/ole">
            <mc:AlternateContent xmlns:mc="http://schemas.openxmlformats.org/markup-compatibility/2006">
              <mc:Choice xmlns:v="urn:schemas-microsoft-com:vml" Requires="v">
                <p:oleObj name="Chart" r:id="rId4" imgW="7772761" imgH="4115162" progId="MSGraph.Chart.8">
                  <p:embed followColorScheme="full"/>
                </p:oleObj>
              </mc:Choice>
              <mc:Fallback>
                <p:oleObj name="Chart" r:id="rId4" imgW="7772761" imgH="411516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282" y="2420888"/>
                        <a:ext cx="7340997" cy="38872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2362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Radon Gas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a:t>
            </a:r>
          </a:p>
        </p:txBody>
      </p:sp>
      <p:sp>
        <p:nvSpPr>
          <p:cNvPr id="4" name="Freeform 19" descr="Sand"/>
          <p:cNvSpPr>
            <a:spLocks/>
          </p:cNvSpPr>
          <p:nvPr/>
        </p:nvSpPr>
        <p:spPr bwMode="auto">
          <a:xfrm>
            <a:off x="152400" y="2514600"/>
            <a:ext cx="8953500" cy="4505325"/>
          </a:xfrm>
          <a:custGeom>
            <a:avLst/>
            <a:gdLst>
              <a:gd name="T0" fmla="*/ 123825 w 5640"/>
              <a:gd name="T1" fmla="*/ 1012825 h 2838"/>
              <a:gd name="T2" fmla="*/ 106363 w 5640"/>
              <a:gd name="T3" fmla="*/ 3359150 h 2838"/>
              <a:gd name="T4" fmla="*/ 69850 w 5640"/>
              <a:gd name="T5" fmla="*/ 3994150 h 2838"/>
              <a:gd name="T6" fmla="*/ 17463 w 5640"/>
              <a:gd name="T7" fmla="*/ 4505325 h 2838"/>
              <a:gd name="T8" fmla="*/ 0 w 5640"/>
              <a:gd name="T9" fmla="*/ 4433888 h 2838"/>
              <a:gd name="T10" fmla="*/ 441325 w 5640"/>
              <a:gd name="T11" fmla="*/ 4187825 h 2838"/>
              <a:gd name="T12" fmla="*/ 1676400 w 5640"/>
              <a:gd name="T13" fmla="*/ 4292600 h 2838"/>
              <a:gd name="T14" fmla="*/ 5345113 w 5640"/>
              <a:gd name="T15" fmla="*/ 4187825 h 2838"/>
              <a:gd name="T16" fmla="*/ 6580188 w 5640"/>
              <a:gd name="T17" fmla="*/ 4116388 h 2838"/>
              <a:gd name="T18" fmla="*/ 7708900 w 5640"/>
              <a:gd name="T19" fmla="*/ 4064000 h 2838"/>
              <a:gd name="T20" fmla="*/ 8874125 w 5640"/>
              <a:gd name="T21" fmla="*/ 3922713 h 2838"/>
              <a:gd name="T22" fmla="*/ 8785225 w 5640"/>
              <a:gd name="T23" fmla="*/ 2828925 h 2838"/>
              <a:gd name="T24" fmla="*/ 8715375 w 5640"/>
              <a:gd name="T25" fmla="*/ 1717675 h 2838"/>
              <a:gd name="T26" fmla="*/ 8661400 w 5640"/>
              <a:gd name="T27" fmla="*/ 836613 h 2838"/>
              <a:gd name="T28" fmla="*/ 8609013 w 5640"/>
              <a:gd name="T29" fmla="*/ 236538 h 2838"/>
              <a:gd name="T30" fmla="*/ 8343900 w 5640"/>
              <a:gd name="T31" fmla="*/ 184150 h 2838"/>
              <a:gd name="T32" fmla="*/ 7639050 w 5640"/>
              <a:gd name="T33" fmla="*/ 112713 h 2838"/>
              <a:gd name="T34" fmla="*/ 7180263 w 5640"/>
              <a:gd name="T35" fmla="*/ 77788 h 2838"/>
              <a:gd name="T36" fmla="*/ 6880225 w 5640"/>
              <a:gd name="T37" fmla="*/ 25400 h 2838"/>
              <a:gd name="T38" fmla="*/ 6227763 w 5640"/>
              <a:gd name="T39" fmla="*/ 95250 h 2838"/>
              <a:gd name="T40" fmla="*/ 6069013 w 5640"/>
              <a:gd name="T41" fmla="*/ 219075 h 2838"/>
              <a:gd name="T42" fmla="*/ 5821363 w 5640"/>
              <a:gd name="T43" fmla="*/ 360363 h 2838"/>
              <a:gd name="T44" fmla="*/ 5715000 w 5640"/>
              <a:gd name="T45" fmla="*/ 395288 h 2838"/>
              <a:gd name="T46" fmla="*/ 5521325 w 5640"/>
              <a:gd name="T47" fmla="*/ 519113 h 2838"/>
              <a:gd name="T48" fmla="*/ 5416550 w 5640"/>
              <a:gd name="T49" fmla="*/ 588963 h 2838"/>
              <a:gd name="T50" fmla="*/ 5292725 w 5640"/>
              <a:gd name="T51" fmla="*/ 623888 h 2838"/>
              <a:gd name="T52" fmla="*/ 4268788 w 5640"/>
              <a:gd name="T53" fmla="*/ 606425 h 2838"/>
              <a:gd name="T54" fmla="*/ 3351213 w 5640"/>
              <a:gd name="T55" fmla="*/ 695325 h 2838"/>
              <a:gd name="T56" fmla="*/ 2205038 w 5640"/>
              <a:gd name="T57" fmla="*/ 730250 h 2838"/>
              <a:gd name="T58" fmla="*/ 1763713 w 5640"/>
              <a:gd name="T59" fmla="*/ 941388 h 2838"/>
              <a:gd name="T60" fmla="*/ 158750 w 5640"/>
              <a:gd name="T61" fmla="*/ 1030288 h 2838"/>
              <a:gd name="T62" fmla="*/ 123825 w 5640"/>
              <a:gd name="T63" fmla="*/ 1082675 h 2838"/>
              <a:gd name="T64" fmla="*/ 88900 w 5640"/>
              <a:gd name="T65" fmla="*/ 1189038 h 2838"/>
              <a:gd name="T66" fmla="*/ 141288 w 5640"/>
              <a:gd name="T67" fmla="*/ 1965325 h 2838"/>
              <a:gd name="T68" fmla="*/ 123825 w 5640"/>
              <a:gd name="T69" fmla="*/ 3340100 h 28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40"/>
              <a:gd name="T106" fmla="*/ 0 h 2838"/>
              <a:gd name="T107" fmla="*/ 5640 w 5640"/>
              <a:gd name="T108" fmla="*/ 2838 h 28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40" h="2838">
                <a:moveTo>
                  <a:pt x="78" y="638"/>
                </a:moveTo>
                <a:cubicBezTo>
                  <a:pt x="74" y="1131"/>
                  <a:pt x="73" y="1623"/>
                  <a:pt x="67" y="2116"/>
                </a:cubicBezTo>
                <a:cubicBezTo>
                  <a:pt x="66" y="2211"/>
                  <a:pt x="49" y="2417"/>
                  <a:pt x="44" y="2516"/>
                </a:cubicBezTo>
                <a:cubicBezTo>
                  <a:pt x="29" y="2823"/>
                  <a:pt x="86" y="2723"/>
                  <a:pt x="11" y="2838"/>
                </a:cubicBezTo>
                <a:cubicBezTo>
                  <a:pt x="7" y="2823"/>
                  <a:pt x="0" y="2808"/>
                  <a:pt x="0" y="2793"/>
                </a:cubicBezTo>
                <a:cubicBezTo>
                  <a:pt x="0" y="2603"/>
                  <a:pt x="106" y="2647"/>
                  <a:pt x="278" y="2638"/>
                </a:cubicBezTo>
                <a:cubicBezTo>
                  <a:pt x="538" y="2656"/>
                  <a:pt x="796" y="2686"/>
                  <a:pt x="1056" y="2704"/>
                </a:cubicBezTo>
                <a:cubicBezTo>
                  <a:pt x="1828" y="2694"/>
                  <a:pt x="2595" y="2651"/>
                  <a:pt x="3367" y="2638"/>
                </a:cubicBezTo>
                <a:cubicBezTo>
                  <a:pt x="3627" y="2620"/>
                  <a:pt x="3884" y="2602"/>
                  <a:pt x="4145" y="2593"/>
                </a:cubicBezTo>
                <a:cubicBezTo>
                  <a:pt x="4381" y="2570"/>
                  <a:pt x="4856" y="2560"/>
                  <a:pt x="4856" y="2560"/>
                </a:cubicBezTo>
                <a:cubicBezTo>
                  <a:pt x="5101" y="2530"/>
                  <a:pt x="5396" y="2623"/>
                  <a:pt x="5590" y="2471"/>
                </a:cubicBezTo>
                <a:cubicBezTo>
                  <a:pt x="5640" y="2432"/>
                  <a:pt x="5564" y="1936"/>
                  <a:pt x="5534" y="1782"/>
                </a:cubicBezTo>
                <a:cubicBezTo>
                  <a:pt x="5525" y="1547"/>
                  <a:pt x="5513" y="1315"/>
                  <a:pt x="5490" y="1082"/>
                </a:cubicBezTo>
                <a:cubicBezTo>
                  <a:pt x="5482" y="896"/>
                  <a:pt x="5466" y="713"/>
                  <a:pt x="5456" y="527"/>
                </a:cubicBezTo>
                <a:cubicBezTo>
                  <a:pt x="5456" y="526"/>
                  <a:pt x="5452" y="193"/>
                  <a:pt x="5423" y="149"/>
                </a:cubicBezTo>
                <a:cubicBezTo>
                  <a:pt x="5407" y="124"/>
                  <a:pt x="5266" y="117"/>
                  <a:pt x="5256" y="116"/>
                </a:cubicBezTo>
                <a:cubicBezTo>
                  <a:pt x="5114" y="69"/>
                  <a:pt x="4961" y="82"/>
                  <a:pt x="4812" y="71"/>
                </a:cubicBezTo>
                <a:cubicBezTo>
                  <a:pt x="4652" y="45"/>
                  <a:pt x="4832" y="72"/>
                  <a:pt x="4523" y="49"/>
                </a:cubicBezTo>
                <a:cubicBezTo>
                  <a:pt x="4459" y="44"/>
                  <a:pt x="4397" y="26"/>
                  <a:pt x="4334" y="16"/>
                </a:cubicBezTo>
                <a:cubicBezTo>
                  <a:pt x="4251" y="19"/>
                  <a:pt x="4031" y="0"/>
                  <a:pt x="3923" y="60"/>
                </a:cubicBezTo>
                <a:cubicBezTo>
                  <a:pt x="3816" y="120"/>
                  <a:pt x="3891" y="82"/>
                  <a:pt x="3823" y="138"/>
                </a:cubicBezTo>
                <a:cubicBezTo>
                  <a:pt x="3771" y="181"/>
                  <a:pt x="3732" y="208"/>
                  <a:pt x="3667" y="227"/>
                </a:cubicBezTo>
                <a:cubicBezTo>
                  <a:pt x="3644" y="234"/>
                  <a:pt x="3600" y="249"/>
                  <a:pt x="3600" y="249"/>
                </a:cubicBezTo>
                <a:cubicBezTo>
                  <a:pt x="3559" y="276"/>
                  <a:pt x="3520" y="302"/>
                  <a:pt x="3478" y="327"/>
                </a:cubicBezTo>
                <a:cubicBezTo>
                  <a:pt x="3455" y="341"/>
                  <a:pt x="3438" y="365"/>
                  <a:pt x="3412" y="371"/>
                </a:cubicBezTo>
                <a:cubicBezTo>
                  <a:pt x="3356" y="385"/>
                  <a:pt x="3382" y="377"/>
                  <a:pt x="3334" y="393"/>
                </a:cubicBezTo>
                <a:cubicBezTo>
                  <a:pt x="3111" y="378"/>
                  <a:pt x="2917" y="375"/>
                  <a:pt x="2689" y="382"/>
                </a:cubicBezTo>
                <a:cubicBezTo>
                  <a:pt x="2493" y="404"/>
                  <a:pt x="2313" y="431"/>
                  <a:pt x="2111" y="438"/>
                </a:cubicBezTo>
                <a:cubicBezTo>
                  <a:pt x="1870" y="446"/>
                  <a:pt x="1389" y="460"/>
                  <a:pt x="1389" y="460"/>
                </a:cubicBezTo>
                <a:cubicBezTo>
                  <a:pt x="1304" y="503"/>
                  <a:pt x="1208" y="578"/>
                  <a:pt x="1111" y="593"/>
                </a:cubicBezTo>
                <a:cubicBezTo>
                  <a:pt x="778" y="646"/>
                  <a:pt x="434" y="643"/>
                  <a:pt x="100" y="649"/>
                </a:cubicBezTo>
                <a:cubicBezTo>
                  <a:pt x="93" y="660"/>
                  <a:pt x="83" y="670"/>
                  <a:pt x="78" y="682"/>
                </a:cubicBezTo>
                <a:cubicBezTo>
                  <a:pt x="69" y="704"/>
                  <a:pt x="56" y="749"/>
                  <a:pt x="56" y="749"/>
                </a:cubicBezTo>
                <a:cubicBezTo>
                  <a:pt x="66" y="913"/>
                  <a:pt x="80" y="1074"/>
                  <a:pt x="89" y="1238"/>
                </a:cubicBezTo>
                <a:cubicBezTo>
                  <a:pt x="78" y="2082"/>
                  <a:pt x="78" y="1793"/>
                  <a:pt x="78" y="2104"/>
                </a:cubicBezTo>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5" name="Oval 11" descr="Divot"/>
          <p:cNvSpPr>
            <a:spLocks noChangeArrowheads="1"/>
          </p:cNvSpPr>
          <p:nvPr/>
        </p:nvSpPr>
        <p:spPr bwMode="auto">
          <a:xfrm>
            <a:off x="1828800" y="1905000"/>
            <a:ext cx="3124200" cy="15240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Freeform 2" descr="Divot"/>
          <p:cNvSpPr>
            <a:spLocks/>
          </p:cNvSpPr>
          <p:nvPr/>
        </p:nvSpPr>
        <p:spPr bwMode="auto">
          <a:xfrm>
            <a:off x="346075" y="2705100"/>
            <a:ext cx="8302625" cy="3771900"/>
          </a:xfrm>
          <a:custGeom>
            <a:avLst/>
            <a:gdLst>
              <a:gd name="T0" fmla="*/ 2530475 w 5230"/>
              <a:gd name="T1" fmla="*/ 876300 h 2376"/>
              <a:gd name="T2" fmla="*/ 1997075 w 5230"/>
              <a:gd name="T3" fmla="*/ 1162050 h 2376"/>
              <a:gd name="T4" fmla="*/ 682625 w 5230"/>
              <a:gd name="T5" fmla="*/ 1314450 h 2376"/>
              <a:gd name="T6" fmla="*/ 434975 w 5230"/>
              <a:gd name="T7" fmla="*/ 1371600 h 2376"/>
              <a:gd name="T8" fmla="*/ 149225 w 5230"/>
              <a:gd name="T9" fmla="*/ 1581150 h 2376"/>
              <a:gd name="T10" fmla="*/ 73025 w 5230"/>
              <a:gd name="T11" fmla="*/ 1733550 h 2376"/>
              <a:gd name="T12" fmla="*/ 15875 w 5230"/>
              <a:gd name="T13" fmla="*/ 1962150 h 2376"/>
              <a:gd name="T14" fmla="*/ 301625 w 5230"/>
              <a:gd name="T15" fmla="*/ 3295650 h 2376"/>
              <a:gd name="T16" fmla="*/ 701675 w 5230"/>
              <a:gd name="T17" fmla="*/ 3524250 h 2376"/>
              <a:gd name="T18" fmla="*/ 949325 w 5230"/>
              <a:gd name="T19" fmla="*/ 3581400 h 2376"/>
              <a:gd name="T20" fmla="*/ 1768475 w 5230"/>
              <a:gd name="T21" fmla="*/ 3714750 h 2376"/>
              <a:gd name="T22" fmla="*/ 1978025 w 5230"/>
              <a:gd name="T23" fmla="*/ 3733800 h 2376"/>
              <a:gd name="T24" fmla="*/ 2378075 w 5230"/>
              <a:gd name="T25" fmla="*/ 3771900 h 2376"/>
              <a:gd name="T26" fmla="*/ 5464175 w 5230"/>
              <a:gd name="T27" fmla="*/ 3638550 h 2376"/>
              <a:gd name="T28" fmla="*/ 6854825 w 5230"/>
              <a:gd name="T29" fmla="*/ 3581400 h 2376"/>
              <a:gd name="T30" fmla="*/ 7350125 w 5230"/>
              <a:gd name="T31" fmla="*/ 3524250 h 2376"/>
              <a:gd name="T32" fmla="*/ 7502525 w 5230"/>
              <a:gd name="T33" fmla="*/ 3505200 h 2376"/>
              <a:gd name="T34" fmla="*/ 7654925 w 5230"/>
              <a:gd name="T35" fmla="*/ 3467100 h 2376"/>
              <a:gd name="T36" fmla="*/ 7845425 w 5230"/>
              <a:gd name="T37" fmla="*/ 3333750 h 2376"/>
              <a:gd name="T38" fmla="*/ 8169275 w 5230"/>
              <a:gd name="T39" fmla="*/ 3086100 h 2376"/>
              <a:gd name="T40" fmla="*/ 8245475 w 5230"/>
              <a:gd name="T41" fmla="*/ 2914650 h 2376"/>
              <a:gd name="T42" fmla="*/ 8302625 w 5230"/>
              <a:gd name="T43" fmla="*/ 2571750 h 2376"/>
              <a:gd name="T44" fmla="*/ 8207375 w 5230"/>
              <a:gd name="T45" fmla="*/ 2076450 h 2376"/>
              <a:gd name="T46" fmla="*/ 7940675 w 5230"/>
              <a:gd name="T47" fmla="*/ 1752600 h 2376"/>
              <a:gd name="T48" fmla="*/ 7483475 w 5230"/>
              <a:gd name="T49" fmla="*/ 1447800 h 2376"/>
              <a:gd name="T50" fmla="*/ 6911975 w 5230"/>
              <a:gd name="T51" fmla="*/ 1390650 h 2376"/>
              <a:gd name="T52" fmla="*/ 6740525 w 5230"/>
              <a:gd name="T53" fmla="*/ 1295400 h 2376"/>
              <a:gd name="T54" fmla="*/ 6721475 w 5230"/>
              <a:gd name="T55" fmla="*/ 952500 h 2376"/>
              <a:gd name="T56" fmla="*/ 6759575 w 5230"/>
              <a:gd name="T57" fmla="*/ 838200 h 2376"/>
              <a:gd name="T58" fmla="*/ 6797675 w 5230"/>
              <a:gd name="T59" fmla="*/ 781050 h 2376"/>
              <a:gd name="T60" fmla="*/ 6911975 w 5230"/>
              <a:gd name="T61" fmla="*/ 476250 h 2376"/>
              <a:gd name="T62" fmla="*/ 6626225 w 5230"/>
              <a:gd name="T63" fmla="*/ 114300 h 2376"/>
              <a:gd name="T64" fmla="*/ 6550025 w 5230"/>
              <a:gd name="T65" fmla="*/ 76200 h 2376"/>
              <a:gd name="T66" fmla="*/ 6435725 w 5230"/>
              <a:gd name="T67" fmla="*/ 0 h 2376"/>
              <a:gd name="T68" fmla="*/ 6473825 w 5230"/>
              <a:gd name="T69" fmla="*/ 114300 h 2376"/>
              <a:gd name="T70" fmla="*/ 6511925 w 5230"/>
              <a:gd name="T71" fmla="*/ 171450 h 2376"/>
              <a:gd name="T72" fmla="*/ 6550025 w 5230"/>
              <a:gd name="T73" fmla="*/ 285750 h 2376"/>
              <a:gd name="T74" fmla="*/ 6435725 w 5230"/>
              <a:gd name="T75" fmla="*/ 666750 h 2376"/>
              <a:gd name="T76" fmla="*/ 6359525 w 5230"/>
              <a:gd name="T77" fmla="*/ 933450 h 2376"/>
              <a:gd name="T78" fmla="*/ 6321425 w 5230"/>
              <a:gd name="T79" fmla="*/ 1276350 h 2376"/>
              <a:gd name="T80" fmla="*/ 6245225 w 5230"/>
              <a:gd name="T81" fmla="*/ 1333500 h 2376"/>
              <a:gd name="T82" fmla="*/ 6130925 w 5230"/>
              <a:gd name="T83" fmla="*/ 1371600 h 2376"/>
              <a:gd name="T84" fmla="*/ 4740275 w 5230"/>
              <a:gd name="T85" fmla="*/ 1295400 h 2376"/>
              <a:gd name="T86" fmla="*/ 3444875 w 5230"/>
              <a:gd name="T87" fmla="*/ 1295400 h 2376"/>
              <a:gd name="T88" fmla="*/ 2930525 w 5230"/>
              <a:gd name="T89" fmla="*/ 1200150 h 2376"/>
              <a:gd name="T90" fmla="*/ 2740025 w 5230"/>
              <a:gd name="T91" fmla="*/ 1085850 h 2376"/>
              <a:gd name="T92" fmla="*/ 2740025 w 5230"/>
              <a:gd name="T93" fmla="*/ 876300 h 2376"/>
              <a:gd name="T94" fmla="*/ 2854325 w 5230"/>
              <a:gd name="T95" fmla="*/ 857250 h 2376"/>
              <a:gd name="T96" fmla="*/ 3559175 w 5230"/>
              <a:gd name="T97" fmla="*/ 914400 h 2376"/>
              <a:gd name="T98" fmla="*/ 3844925 w 5230"/>
              <a:gd name="T99" fmla="*/ 895350 h 2376"/>
              <a:gd name="T100" fmla="*/ 3959225 w 5230"/>
              <a:gd name="T101" fmla="*/ 857250 h 2376"/>
              <a:gd name="T102" fmla="*/ 3959225 w 5230"/>
              <a:gd name="T103" fmla="*/ 704850 h 2376"/>
              <a:gd name="T104" fmla="*/ 3844925 w 5230"/>
              <a:gd name="T105" fmla="*/ 723900 h 2376"/>
              <a:gd name="T106" fmla="*/ 3616325 w 5230"/>
              <a:gd name="T107" fmla="*/ 819150 h 2376"/>
              <a:gd name="T108" fmla="*/ 2225675 w 5230"/>
              <a:gd name="T109" fmla="*/ 800100 h 2376"/>
              <a:gd name="T110" fmla="*/ 2149475 w 5230"/>
              <a:gd name="T111" fmla="*/ 781050 h 2376"/>
              <a:gd name="T112" fmla="*/ 2111375 w 5230"/>
              <a:gd name="T113" fmla="*/ 723900 h 2376"/>
              <a:gd name="T114" fmla="*/ 2054225 w 5230"/>
              <a:gd name="T115" fmla="*/ 685800 h 2376"/>
              <a:gd name="T116" fmla="*/ 2035175 w 5230"/>
              <a:gd name="T117" fmla="*/ 838200 h 2376"/>
              <a:gd name="T118" fmla="*/ 2092325 w 5230"/>
              <a:gd name="T119" fmla="*/ 857250 h 2376"/>
              <a:gd name="T120" fmla="*/ 2530475 w 5230"/>
              <a:gd name="T121" fmla="*/ 876300 h 2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30"/>
              <a:gd name="T184" fmla="*/ 0 h 2376"/>
              <a:gd name="T185" fmla="*/ 5230 w 5230"/>
              <a:gd name="T186" fmla="*/ 2376 h 23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30" h="2376">
                <a:moveTo>
                  <a:pt x="1594" y="552"/>
                </a:moveTo>
                <a:cubicBezTo>
                  <a:pt x="1503" y="689"/>
                  <a:pt x="1410" y="694"/>
                  <a:pt x="1258" y="732"/>
                </a:cubicBezTo>
                <a:cubicBezTo>
                  <a:pt x="984" y="801"/>
                  <a:pt x="712" y="806"/>
                  <a:pt x="430" y="828"/>
                </a:cubicBezTo>
                <a:cubicBezTo>
                  <a:pt x="378" y="845"/>
                  <a:pt x="328" y="855"/>
                  <a:pt x="274" y="864"/>
                </a:cubicBezTo>
                <a:cubicBezTo>
                  <a:pt x="204" y="899"/>
                  <a:pt x="158" y="953"/>
                  <a:pt x="94" y="996"/>
                </a:cubicBezTo>
                <a:cubicBezTo>
                  <a:pt x="67" y="1077"/>
                  <a:pt x="103" y="979"/>
                  <a:pt x="46" y="1092"/>
                </a:cubicBezTo>
                <a:cubicBezTo>
                  <a:pt x="25" y="1134"/>
                  <a:pt x="19" y="1190"/>
                  <a:pt x="10" y="1236"/>
                </a:cubicBezTo>
                <a:cubicBezTo>
                  <a:pt x="20" y="1549"/>
                  <a:pt x="0" y="1822"/>
                  <a:pt x="190" y="2076"/>
                </a:cubicBezTo>
                <a:cubicBezTo>
                  <a:pt x="227" y="2126"/>
                  <a:pt x="387" y="2195"/>
                  <a:pt x="442" y="2220"/>
                </a:cubicBezTo>
                <a:cubicBezTo>
                  <a:pt x="489" y="2241"/>
                  <a:pt x="548" y="2242"/>
                  <a:pt x="598" y="2256"/>
                </a:cubicBezTo>
                <a:cubicBezTo>
                  <a:pt x="768" y="2305"/>
                  <a:pt x="937" y="2323"/>
                  <a:pt x="1114" y="2340"/>
                </a:cubicBezTo>
                <a:cubicBezTo>
                  <a:pt x="1158" y="2344"/>
                  <a:pt x="1202" y="2348"/>
                  <a:pt x="1246" y="2352"/>
                </a:cubicBezTo>
                <a:cubicBezTo>
                  <a:pt x="1330" y="2360"/>
                  <a:pt x="1498" y="2376"/>
                  <a:pt x="1498" y="2376"/>
                </a:cubicBezTo>
                <a:cubicBezTo>
                  <a:pt x="2150" y="2360"/>
                  <a:pt x="2792" y="2319"/>
                  <a:pt x="3442" y="2292"/>
                </a:cubicBezTo>
                <a:cubicBezTo>
                  <a:pt x="3875" y="2234"/>
                  <a:pt x="3473" y="2281"/>
                  <a:pt x="4318" y="2256"/>
                </a:cubicBezTo>
                <a:cubicBezTo>
                  <a:pt x="4421" y="2253"/>
                  <a:pt x="4528" y="2232"/>
                  <a:pt x="4630" y="2220"/>
                </a:cubicBezTo>
                <a:cubicBezTo>
                  <a:pt x="4662" y="2216"/>
                  <a:pt x="4694" y="2214"/>
                  <a:pt x="4726" y="2208"/>
                </a:cubicBezTo>
                <a:cubicBezTo>
                  <a:pt x="4758" y="2202"/>
                  <a:pt x="4822" y="2184"/>
                  <a:pt x="4822" y="2184"/>
                </a:cubicBezTo>
                <a:cubicBezTo>
                  <a:pt x="4861" y="2155"/>
                  <a:pt x="4903" y="2129"/>
                  <a:pt x="4942" y="2100"/>
                </a:cubicBezTo>
                <a:cubicBezTo>
                  <a:pt x="5007" y="2051"/>
                  <a:pt x="5072" y="1981"/>
                  <a:pt x="5146" y="1944"/>
                </a:cubicBezTo>
                <a:cubicBezTo>
                  <a:pt x="5181" y="1803"/>
                  <a:pt x="5125" y="2009"/>
                  <a:pt x="5194" y="1836"/>
                </a:cubicBezTo>
                <a:cubicBezTo>
                  <a:pt x="5221" y="1768"/>
                  <a:pt x="5219" y="1692"/>
                  <a:pt x="5230" y="1620"/>
                </a:cubicBezTo>
                <a:cubicBezTo>
                  <a:pt x="5219" y="1493"/>
                  <a:pt x="5209" y="1426"/>
                  <a:pt x="5170" y="1308"/>
                </a:cubicBezTo>
                <a:cubicBezTo>
                  <a:pt x="5141" y="1220"/>
                  <a:pt x="5067" y="1163"/>
                  <a:pt x="5002" y="1104"/>
                </a:cubicBezTo>
                <a:cubicBezTo>
                  <a:pt x="4911" y="1022"/>
                  <a:pt x="4832" y="951"/>
                  <a:pt x="4714" y="912"/>
                </a:cubicBezTo>
                <a:cubicBezTo>
                  <a:pt x="4607" y="876"/>
                  <a:pt x="4461" y="883"/>
                  <a:pt x="4354" y="876"/>
                </a:cubicBezTo>
                <a:cubicBezTo>
                  <a:pt x="4266" y="847"/>
                  <a:pt x="4300" y="870"/>
                  <a:pt x="4246" y="816"/>
                </a:cubicBezTo>
                <a:cubicBezTo>
                  <a:pt x="4212" y="713"/>
                  <a:pt x="4210" y="741"/>
                  <a:pt x="4234" y="600"/>
                </a:cubicBezTo>
                <a:cubicBezTo>
                  <a:pt x="4238" y="575"/>
                  <a:pt x="4244" y="549"/>
                  <a:pt x="4258" y="528"/>
                </a:cubicBezTo>
                <a:cubicBezTo>
                  <a:pt x="4266" y="516"/>
                  <a:pt x="4276" y="505"/>
                  <a:pt x="4282" y="492"/>
                </a:cubicBezTo>
                <a:cubicBezTo>
                  <a:pt x="4308" y="434"/>
                  <a:pt x="4334" y="360"/>
                  <a:pt x="4354" y="300"/>
                </a:cubicBezTo>
                <a:cubicBezTo>
                  <a:pt x="4320" y="199"/>
                  <a:pt x="4268" y="126"/>
                  <a:pt x="4174" y="72"/>
                </a:cubicBezTo>
                <a:cubicBezTo>
                  <a:pt x="4158" y="63"/>
                  <a:pt x="4141" y="57"/>
                  <a:pt x="4126" y="48"/>
                </a:cubicBezTo>
                <a:cubicBezTo>
                  <a:pt x="4101" y="33"/>
                  <a:pt x="4054" y="0"/>
                  <a:pt x="4054" y="0"/>
                </a:cubicBezTo>
                <a:cubicBezTo>
                  <a:pt x="4062" y="24"/>
                  <a:pt x="4064" y="51"/>
                  <a:pt x="4078" y="72"/>
                </a:cubicBezTo>
                <a:cubicBezTo>
                  <a:pt x="4086" y="84"/>
                  <a:pt x="4096" y="95"/>
                  <a:pt x="4102" y="108"/>
                </a:cubicBezTo>
                <a:cubicBezTo>
                  <a:pt x="4112" y="131"/>
                  <a:pt x="4126" y="180"/>
                  <a:pt x="4126" y="180"/>
                </a:cubicBezTo>
                <a:cubicBezTo>
                  <a:pt x="4111" y="315"/>
                  <a:pt x="4109" y="310"/>
                  <a:pt x="4054" y="420"/>
                </a:cubicBezTo>
                <a:cubicBezTo>
                  <a:pt x="4028" y="471"/>
                  <a:pt x="4024" y="533"/>
                  <a:pt x="4006" y="588"/>
                </a:cubicBezTo>
                <a:cubicBezTo>
                  <a:pt x="4001" y="660"/>
                  <a:pt x="4028" y="748"/>
                  <a:pt x="3982" y="804"/>
                </a:cubicBezTo>
                <a:cubicBezTo>
                  <a:pt x="3969" y="819"/>
                  <a:pt x="3952" y="831"/>
                  <a:pt x="3934" y="840"/>
                </a:cubicBezTo>
                <a:cubicBezTo>
                  <a:pt x="3911" y="851"/>
                  <a:pt x="3862" y="864"/>
                  <a:pt x="3862" y="864"/>
                </a:cubicBezTo>
                <a:cubicBezTo>
                  <a:pt x="3569" y="850"/>
                  <a:pt x="3278" y="833"/>
                  <a:pt x="2986" y="816"/>
                </a:cubicBezTo>
                <a:cubicBezTo>
                  <a:pt x="2576" y="828"/>
                  <a:pt x="2572" y="836"/>
                  <a:pt x="2170" y="816"/>
                </a:cubicBezTo>
                <a:cubicBezTo>
                  <a:pt x="2071" y="811"/>
                  <a:pt x="1939" y="791"/>
                  <a:pt x="1846" y="756"/>
                </a:cubicBezTo>
                <a:cubicBezTo>
                  <a:pt x="1802" y="740"/>
                  <a:pt x="1726" y="684"/>
                  <a:pt x="1726" y="684"/>
                </a:cubicBezTo>
                <a:cubicBezTo>
                  <a:pt x="1712" y="642"/>
                  <a:pt x="1691" y="597"/>
                  <a:pt x="1726" y="552"/>
                </a:cubicBezTo>
                <a:cubicBezTo>
                  <a:pt x="1741" y="533"/>
                  <a:pt x="1774" y="544"/>
                  <a:pt x="1798" y="540"/>
                </a:cubicBezTo>
                <a:cubicBezTo>
                  <a:pt x="1964" y="547"/>
                  <a:pt x="2087" y="554"/>
                  <a:pt x="2242" y="576"/>
                </a:cubicBezTo>
                <a:cubicBezTo>
                  <a:pt x="2302" y="572"/>
                  <a:pt x="2362" y="573"/>
                  <a:pt x="2422" y="564"/>
                </a:cubicBezTo>
                <a:cubicBezTo>
                  <a:pt x="2447" y="560"/>
                  <a:pt x="2494" y="540"/>
                  <a:pt x="2494" y="540"/>
                </a:cubicBezTo>
                <a:cubicBezTo>
                  <a:pt x="2501" y="518"/>
                  <a:pt x="2526" y="463"/>
                  <a:pt x="2494" y="444"/>
                </a:cubicBezTo>
                <a:cubicBezTo>
                  <a:pt x="2473" y="432"/>
                  <a:pt x="2446" y="452"/>
                  <a:pt x="2422" y="456"/>
                </a:cubicBezTo>
                <a:cubicBezTo>
                  <a:pt x="2372" y="506"/>
                  <a:pt x="2350" y="504"/>
                  <a:pt x="2278" y="516"/>
                </a:cubicBezTo>
                <a:cubicBezTo>
                  <a:pt x="1964" y="503"/>
                  <a:pt x="1727" y="496"/>
                  <a:pt x="1402" y="504"/>
                </a:cubicBezTo>
                <a:cubicBezTo>
                  <a:pt x="1386" y="500"/>
                  <a:pt x="1368" y="501"/>
                  <a:pt x="1354" y="492"/>
                </a:cubicBezTo>
                <a:cubicBezTo>
                  <a:pt x="1342" y="484"/>
                  <a:pt x="1340" y="466"/>
                  <a:pt x="1330" y="456"/>
                </a:cubicBezTo>
                <a:cubicBezTo>
                  <a:pt x="1320" y="446"/>
                  <a:pt x="1306" y="440"/>
                  <a:pt x="1294" y="432"/>
                </a:cubicBezTo>
                <a:cubicBezTo>
                  <a:pt x="1271" y="467"/>
                  <a:pt x="1250" y="480"/>
                  <a:pt x="1282" y="528"/>
                </a:cubicBezTo>
                <a:cubicBezTo>
                  <a:pt x="1289" y="539"/>
                  <a:pt x="1305" y="539"/>
                  <a:pt x="1318" y="540"/>
                </a:cubicBezTo>
                <a:cubicBezTo>
                  <a:pt x="1410" y="547"/>
                  <a:pt x="1594" y="552"/>
                  <a:pt x="1594" y="552"/>
                </a:cubicBezTo>
                <a:close/>
              </a:path>
            </a:pathLst>
          </a:custGeom>
          <a:pattFill prst="divot">
            <a:fgClr>
              <a:schemeClr val="accent2"/>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7" name="Rectangle 3"/>
          <p:cNvSpPr txBox="1">
            <a:spLocks noChangeArrowheads="1"/>
          </p:cNvSpPr>
          <p:nvPr/>
        </p:nvSpPr>
        <p:spPr bwMode="auto">
          <a:xfrm>
            <a:off x="755861" y="4084058"/>
            <a:ext cx="7560840" cy="20812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a:lstStyle>
          <a:p>
            <a:r>
              <a:rPr lang="en-US" sz="2600" kern="0" dirty="0">
                <a:solidFill>
                  <a:srgbClr val="002060"/>
                </a:solidFill>
              </a:rPr>
              <a:t>Usually radon escapes into the air in very small amounts and does not hurt us. However, sometimes radon can get trapped in buildings. Then there is more radiation than is healthy for us.</a:t>
            </a:r>
            <a:br>
              <a:rPr lang="en-US" sz="2600" kern="0" dirty="0">
                <a:solidFill>
                  <a:srgbClr val="002060"/>
                </a:solidFill>
              </a:rPr>
            </a:br>
            <a:endParaRPr lang="en-US" sz="2600" kern="0" dirty="0">
              <a:solidFill>
                <a:srgbClr val="002060"/>
              </a:solidFill>
            </a:endParaRPr>
          </a:p>
        </p:txBody>
      </p:sp>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133600"/>
            <a:ext cx="16764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9"/>
          <p:cNvSpPr>
            <a:spLocks/>
          </p:cNvSpPr>
          <p:nvPr/>
        </p:nvSpPr>
        <p:spPr bwMode="auto">
          <a:xfrm>
            <a:off x="6248400" y="2057400"/>
            <a:ext cx="457200" cy="590550"/>
          </a:xfrm>
          <a:custGeom>
            <a:avLst/>
            <a:gdLst>
              <a:gd name="T0" fmla="*/ 457200 w 288"/>
              <a:gd name="T1" fmla="*/ 590550 h 372"/>
              <a:gd name="T2" fmla="*/ 400050 w 288"/>
              <a:gd name="T3" fmla="*/ 552450 h 372"/>
              <a:gd name="T4" fmla="*/ 323850 w 288"/>
              <a:gd name="T5" fmla="*/ 533400 h 372"/>
              <a:gd name="T6" fmla="*/ 209550 w 288"/>
              <a:gd name="T7" fmla="*/ 361950 h 372"/>
              <a:gd name="T8" fmla="*/ 228600 w 288"/>
              <a:gd name="T9" fmla="*/ 247650 h 372"/>
              <a:gd name="T10" fmla="*/ 285750 w 288"/>
              <a:gd name="T11" fmla="*/ 171450 h 372"/>
              <a:gd name="T12" fmla="*/ 247650 w 288"/>
              <a:gd name="T13" fmla="*/ 114300 h 372"/>
              <a:gd name="T14" fmla="*/ 0 w 288"/>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372"/>
              <a:gd name="T26" fmla="*/ 288 w 288"/>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372">
                <a:moveTo>
                  <a:pt x="288" y="372"/>
                </a:moveTo>
                <a:cubicBezTo>
                  <a:pt x="276" y="364"/>
                  <a:pt x="265" y="354"/>
                  <a:pt x="252" y="348"/>
                </a:cubicBezTo>
                <a:cubicBezTo>
                  <a:pt x="237" y="342"/>
                  <a:pt x="218" y="344"/>
                  <a:pt x="204" y="336"/>
                </a:cubicBezTo>
                <a:cubicBezTo>
                  <a:pt x="165" y="314"/>
                  <a:pt x="145" y="267"/>
                  <a:pt x="132" y="228"/>
                </a:cubicBezTo>
                <a:cubicBezTo>
                  <a:pt x="136" y="204"/>
                  <a:pt x="135" y="179"/>
                  <a:pt x="144" y="156"/>
                </a:cubicBezTo>
                <a:cubicBezTo>
                  <a:pt x="151" y="137"/>
                  <a:pt x="177" y="128"/>
                  <a:pt x="180" y="108"/>
                </a:cubicBezTo>
                <a:cubicBezTo>
                  <a:pt x="182" y="94"/>
                  <a:pt x="166" y="82"/>
                  <a:pt x="156" y="72"/>
                </a:cubicBezTo>
                <a:cubicBezTo>
                  <a:pt x="111" y="27"/>
                  <a:pt x="45" y="45"/>
                  <a:pt x="0" y="0"/>
                </a:cubicBezTo>
              </a:path>
            </a:pathLst>
          </a:custGeom>
          <a:noFill/>
          <a:ln w="22225">
            <a:solidFill>
              <a:srgbClr val="0070C0"/>
            </a:solidFill>
            <a:round/>
            <a:headEnd/>
            <a:tailEnd/>
          </a:ln>
        </p:spPr>
        <p:txBody>
          <a:bodyPr/>
          <a:lstStyle/>
          <a:p>
            <a:endParaRPr lang="en-AU"/>
          </a:p>
        </p:txBody>
      </p:sp>
      <p:sp>
        <p:nvSpPr>
          <p:cNvPr id="14" name="Freeform 10"/>
          <p:cNvSpPr>
            <a:spLocks/>
          </p:cNvSpPr>
          <p:nvPr/>
        </p:nvSpPr>
        <p:spPr bwMode="auto">
          <a:xfrm>
            <a:off x="6324600" y="1219200"/>
            <a:ext cx="457200" cy="590550"/>
          </a:xfrm>
          <a:custGeom>
            <a:avLst/>
            <a:gdLst>
              <a:gd name="T0" fmla="*/ 457200 w 288"/>
              <a:gd name="T1" fmla="*/ 590550 h 372"/>
              <a:gd name="T2" fmla="*/ 400050 w 288"/>
              <a:gd name="T3" fmla="*/ 552450 h 372"/>
              <a:gd name="T4" fmla="*/ 323850 w 288"/>
              <a:gd name="T5" fmla="*/ 533400 h 372"/>
              <a:gd name="T6" fmla="*/ 209550 w 288"/>
              <a:gd name="T7" fmla="*/ 361950 h 372"/>
              <a:gd name="T8" fmla="*/ 228600 w 288"/>
              <a:gd name="T9" fmla="*/ 247650 h 372"/>
              <a:gd name="T10" fmla="*/ 285750 w 288"/>
              <a:gd name="T11" fmla="*/ 171450 h 372"/>
              <a:gd name="T12" fmla="*/ 247650 w 288"/>
              <a:gd name="T13" fmla="*/ 114300 h 372"/>
              <a:gd name="T14" fmla="*/ 0 w 288"/>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372"/>
              <a:gd name="T26" fmla="*/ 288 w 288"/>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372">
                <a:moveTo>
                  <a:pt x="288" y="372"/>
                </a:moveTo>
                <a:cubicBezTo>
                  <a:pt x="276" y="364"/>
                  <a:pt x="265" y="354"/>
                  <a:pt x="252" y="348"/>
                </a:cubicBezTo>
                <a:cubicBezTo>
                  <a:pt x="237" y="342"/>
                  <a:pt x="218" y="344"/>
                  <a:pt x="204" y="336"/>
                </a:cubicBezTo>
                <a:cubicBezTo>
                  <a:pt x="165" y="314"/>
                  <a:pt x="145" y="267"/>
                  <a:pt x="132" y="228"/>
                </a:cubicBezTo>
                <a:cubicBezTo>
                  <a:pt x="136" y="204"/>
                  <a:pt x="135" y="179"/>
                  <a:pt x="144" y="156"/>
                </a:cubicBezTo>
                <a:cubicBezTo>
                  <a:pt x="151" y="137"/>
                  <a:pt x="177" y="128"/>
                  <a:pt x="180" y="108"/>
                </a:cubicBezTo>
                <a:cubicBezTo>
                  <a:pt x="182" y="94"/>
                  <a:pt x="166" y="82"/>
                  <a:pt x="156" y="72"/>
                </a:cubicBezTo>
                <a:cubicBezTo>
                  <a:pt x="111" y="27"/>
                  <a:pt x="45" y="45"/>
                  <a:pt x="0" y="0"/>
                </a:cubicBezTo>
              </a:path>
            </a:pathLst>
          </a:custGeom>
          <a:noFill/>
          <a:ln w="22225">
            <a:solidFill>
              <a:srgbClr val="0070C0"/>
            </a:solidFill>
            <a:round/>
            <a:headEnd/>
            <a:tailEnd/>
          </a:ln>
        </p:spPr>
        <p:txBody>
          <a:bodyPr/>
          <a:lstStyle/>
          <a:p>
            <a:endParaRPr lang="en-AU"/>
          </a:p>
        </p:txBody>
      </p:sp>
    </p:spTree>
    <p:extLst>
      <p:ext uri="{BB962C8B-B14F-4D97-AF65-F5344CB8AC3E}">
        <p14:creationId xmlns:p14="http://schemas.microsoft.com/office/powerpoint/2010/main" val="378758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Radon Gas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dirty="0">
                <a:solidFill>
                  <a:srgbClr val="002060"/>
                </a:solidFill>
              </a:rPr>
              <a:t>Radon</a:t>
            </a:r>
            <a:r>
              <a:rPr lang="en-AU" dirty="0">
                <a:solidFill>
                  <a:srgbClr val="002060"/>
                </a:solidFill>
              </a:rPr>
              <a:t> is a radioactive, colourless, odourless, noble gas, occurring naturally as one intermediate step in the decay chains, through which Thorium and Uranium slowly decay into Lead. Thorium and Uranium are the two most common radioactive elements on earth. </a:t>
            </a:r>
          </a:p>
          <a:p>
            <a:pPr>
              <a:buNone/>
            </a:pPr>
            <a:endParaRPr lang="en-AU" sz="1600" dirty="0">
              <a:solidFill>
                <a:srgbClr val="002060"/>
              </a:solidFill>
            </a:endParaRPr>
          </a:p>
          <a:p>
            <a:pPr>
              <a:buNone/>
            </a:pPr>
            <a:r>
              <a:rPr lang="en-AU" dirty="0">
                <a:solidFill>
                  <a:srgbClr val="002060"/>
                </a:solidFill>
              </a:rPr>
              <a:t>Radon is found in Uranium ores; Phosphate rock; Shales; Igneous and Metamorphic rocks such as Granite, Gneiss, and Schist; and, to a lesser degree, in common rocks such as Limestone. </a:t>
            </a:r>
          </a:p>
          <a:p>
            <a:pPr>
              <a:buNone/>
            </a:pPr>
            <a:endParaRPr lang="en-AU" sz="1600" dirty="0">
              <a:solidFill>
                <a:srgbClr val="002060"/>
              </a:solidFill>
            </a:endParaRPr>
          </a:p>
          <a:p>
            <a:pPr>
              <a:buNone/>
            </a:pPr>
            <a:r>
              <a:rPr lang="en-AU" dirty="0">
                <a:solidFill>
                  <a:srgbClr val="002060"/>
                </a:solidFill>
              </a:rPr>
              <a:t>On a global scale, it is estimated that 2,400 million curies of radon are released from soil annually. </a:t>
            </a:r>
          </a:p>
          <a:p>
            <a:pPr>
              <a:buNone/>
            </a:pPr>
            <a:r>
              <a:rPr lang="en-AU" dirty="0">
                <a:solidFill>
                  <a:srgbClr val="002060"/>
                </a:solidFill>
              </a:rPr>
              <a:t>	(if </a:t>
            </a:r>
            <a:r>
              <a:rPr lang="it-IT" dirty="0">
                <a:solidFill>
                  <a:srgbClr val="002060"/>
                </a:solidFill>
              </a:rPr>
              <a:t>1 Ci = 3.7 × 10</a:t>
            </a:r>
            <a:r>
              <a:rPr lang="it-IT" baseline="30000" dirty="0">
                <a:solidFill>
                  <a:srgbClr val="002060"/>
                </a:solidFill>
              </a:rPr>
              <a:t>10</a:t>
            </a:r>
            <a:r>
              <a:rPr lang="it-IT" dirty="0">
                <a:solidFill>
                  <a:srgbClr val="002060"/>
                </a:solidFill>
              </a:rPr>
              <a:t> decays per second). </a:t>
            </a:r>
          </a:p>
          <a:p>
            <a:pPr>
              <a:buNone/>
            </a:pPr>
            <a:r>
              <a:rPr lang="it-IT" dirty="0">
                <a:solidFill>
                  <a:srgbClr val="002060"/>
                </a:solidFill>
              </a:rPr>
              <a:t>	This equate to </a:t>
            </a:r>
            <a:r>
              <a:rPr lang="en-AU" b="1" dirty="0">
                <a:solidFill>
                  <a:srgbClr val="002060"/>
                </a:solidFill>
                <a:cs typeface="Arial" pitchFamily="34" charset="0"/>
              </a:rPr>
              <a:t>2.8 x 10</a:t>
            </a:r>
            <a:r>
              <a:rPr lang="en-AU" b="1" baseline="30000" dirty="0">
                <a:solidFill>
                  <a:srgbClr val="002060"/>
                </a:solidFill>
                <a:cs typeface="Arial" pitchFamily="34" charset="0"/>
              </a:rPr>
              <a:t>27</a:t>
            </a:r>
            <a:r>
              <a:rPr lang="en-AU" b="1" dirty="0">
                <a:solidFill>
                  <a:srgbClr val="002060"/>
                </a:solidFill>
                <a:cs typeface="Arial" pitchFamily="34" charset="0"/>
              </a:rPr>
              <a:t> decays annually.</a:t>
            </a: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415657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For anyone interested</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000" dirty="0">
                <a:solidFill>
                  <a:srgbClr val="002060"/>
                </a:solidFill>
                <a:cs typeface="Arial" panose="020B0604020202020204" pitchFamily="34" charset="0"/>
              </a:rPr>
              <a:t>Sand is made up of Silica this has the formula SiO</a:t>
            </a:r>
            <a:r>
              <a:rPr lang="en-AU" sz="2000" baseline="-25000" dirty="0">
                <a:solidFill>
                  <a:srgbClr val="002060"/>
                </a:solidFill>
                <a:cs typeface="Arial" panose="020B0604020202020204" pitchFamily="34" charset="0"/>
              </a:rPr>
              <a:t>2</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Silicon weighs 28 atomic units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Oxygen weighs 16 atomic units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so each </a:t>
            </a:r>
            <a:r>
              <a:rPr lang="en-AU" sz="2000" b="1" dirty="0">
                <a:solidFill>
                  <a:srgbClr val="002060"/>
                </a:solidFill>
                <a:cs typeface="Arial" panose="020B0604020202020204" pitchFamily="34" charset="0"/>
              </a:rPr>
              <a:t>SiO</a:t>
            </a:r>
            <a:r>
              <a:rPr lang="en-AU" sz="2000" b="1" baseline="-25000" dirty="0">
                <a:solidFill>
                  <a:srgbClr val="002060"/>
                </a:solidFill>
                <a:cs typeface="Arial" panose="020B0604020202020204" pitchFamily="34" charset="0"/>
              </a:rPr>
              <a:t>2</a:t>
            </a:r>
            <a:r>
              <a:rPr lang="en-AU" sz="2000" b="1" dirty="0">
                <a:solidFill>
                  <a:srgbClr val="002060"/>
                </a:solidFill>
                <a:cs typeface="Arial" panose="020B0604020202020204" pitchFamily="34" charset="0"/>
              </a:rPr>
              <a:t> weighs 60 atomic units</a:t>
            </a:r>
          </a:p>
          <a:p>
            <a:pPr>
              <a:buNone/>
            </a:pPr>
            <a:r>
              <a:rPr lang="en-AU" sz="2000" dirty="0">
                <a:solidFill>
                  <a:srgbClr val="002060"/>
                </a:solidFill>
                <a:cs typeface="Arial" panose="020B0604020202020204" pitchFamily="34" charset="0"/>
              </a:rPr>
              <a:t>There are 6.023 x 10</a:t>
            </a:r>
            <a:r>
              <a:rPr lang="en-AU" sz="2000" baseline="30000" dirty="0">
                <a:solidFill>
                  <a:srgbClr val="002060"/>
                </a:solidFill>
                <a:cs typeface="Arial" panose="020B0604020202020204" pitchFamily="34" charset="0"/>
              </a:rPr>
              <a:t>23</a:t>
            </a:r>
            <a:r>
              <a:rPr lang="en-AU" sz="2000" dirty="0">
                <a:solidFill>
                  <a:srgbClr val="002060"/>
                </a:solidFill>
                <a:cs typeface="Arial" panose="020B0604020202020204" pitchFamily="34" charset="0"/>
              </a:rPr>
              <a:t> atomic units in a gram of SiO</a:t>
            </a:r>
            <a:r>
              <a:rPr lang="en-AU" sz="2000" baseline="-25000" dirty="0">
                <a:solidFill>
                  <a:srgbClr val="002060"/>
                </a:solidFill>
                <a:cs typeface="Arial" panose="020B0604020202020204" pitchFamily="34" charset="0"/>
              </a:rPr>
              <a:t>2</a:t>
            </a:r>
            <a:r>
              <a:rPr lang="en-AU" sz="2000" dirty="0">
                <a:solidFill>
                  <a:srgbClr val="002060"/>
                </a:solidFill>
                <a:cs typeface="Arial" panose="020B0604020202020204" pitchFamily="34" charset="0"/>
              </a:rPr>
              <a:t>.</a:t>
            </a:r>
          </a:p>
          <a:p>
            <a:pPr>
              <a:buNone/>
            </a:pPr>
            <a:r>
              <a:rPr lang="en-AU" sz="2000" dirty="0">
                <a:solidFill>
                  <a:srgbClr val="002060"/>
                </a:solidFill>
                <a:cs typeface="Arial" panose="020B0604020202020204" pitchFamily="34" charset="0"/>
              </a:rPr>
              <a:t>So there would be 6.023 x 10</a:t>
            </a:r>
            <a:r>
              <a:rPr lang="en-AU" sz="2000" baseline="30000" dirty="0">
                <a:solidFill>
                  <a:srgbClr val="002060"/>
                </a:solidFill>
                <a:cs typeface="Arial" panose="020B0604020202020204" pitchFamily="34" charset="0"/>
              </a:rPr>
              <a:t>23</a:t>
            </a:r>
            <a:r>
              <a:rPr lang="en-AU" sz="2000" dirty="0">
                <a:solidFill>
                  <a:srgbClr val="002060"/>
                </a:solidFill>
                <a:cs typeface="Arial" panose="020B0604020202020204" pitchFamily="34" charset="0"/>
              </a:rPr>
              <a:t> / 60 = </a:t>
            </a:r>
            <a:r>
              <a:rPr lang="en-AU" sz="2000" b="1" dirty="0">
                <a:solidFill>
                  <a:srgbClr val="002060"/>
                </a:solidFill>
                <a:cs typeface="Arial" panose="020B0604020202020204" pitchFamily="34" charset="0"/>
              </a:rPr>
              <a:t>1x 10</a:t>
            </a:r>
            <a:r>
              <a:rPr lang="en-AU" sz="2000" b="1" baseline="30000" dirty="0">
                <a:solidFill>
                  <a:srgbClr val="002060"/>
                </a:solidFill>
                <a:cs typeface="Arial" panose="020B0604020202020204" pitchFamily="34" charset="0"/>
              </a:rPr>
              <a:t>22</a:t>
            </a:r>
            <a:r>
              <a:rPr lang="en-AU" sz="2000" b="1" dirty="0">
                <a:solidFill>
                  <a:srgbClr val="002060"/>
                </a:solidFill>
                <a:cs typeface="Arial" panose="020B0604020202020204" pitchFamily="34" charset="0"/>
              </a:rPr>
              <a:t> SiO</a:t>
            </a:r>
            <a:r>
              <a:rPr lang="en-AU" sz="2000" b="1" baseline="-25000" dirty="0">
                <a:solidFill>
                  <a:srgbClr val="002060"/>
                </a:solidFill>
                <a:cs typeface="Arial" panose="020B0604020202020204" pitchFamily="34" charset="0"/>
              </a:rPr>
              <a:t>2</a:t>
            </a:r>
            <a:r>
              <a:rPr lang="en-AU" sz="2000" b="1" dirty="0">
                <a:solidFill>
                  <a:srgbClr val="002060"/>
                </a:solidFill>
                <a:cs typeface="Arial" panose="020B0604020202020204" pitchFamily="34" charset="0"/>
              </a:rPr>
              <a:t> molecules </a:t>
            </a:r>
            <a:r>
              <a:rPr lang="en-AU" sz="2000" dirty="0">
                <a:solidFill>
                  <a:srgbClr val="002060"/>
                </a:solidFill>
                <a:cs typeface="Arial" panose="020B0604020202020204" pitchFamily="34" charset="0"/>
              </a:rPr>
              <a:t>in a gram of sand, so there is </a:t>
            </a:r>
            <a:r>
              <a:rPr lang="en-AU" sz="2000" b="1" dirty="0">
                <a:solidFill>
                  <a:srgbClr val="002060"/>
                </a:solidFill>
                <a:cs typeface="Arial" panose="020B0604020202020204" pitchFamily="34" charset="0"/>
              </a:rPr>
              <a:t>3 x 10</a:t>
            </a:r>
            <a:r>
              <a:rPr lang="en-AU" sz="2000" b="1" baseline="30000" dirty="0">
                <a:solidFill>
                  <a:srgbClr val="002060"/>
                </a:solidFill>
                <a:cs typeface="Arial" panose="020B0604020202020204" pitchFamily="34" charset="0"/>
              </a:rPr>
              <a:t>22</a:t>
            </a:r>
            <a:r>
              <a:rPr lang="en-AU" sz="2000" b="1" dirty="0">
                <a:solidFill>
                  <a:srgbClr val="002060"/>
                </a:solidFill>
                <a:cs typeface="Arial" panose="020B0604020202020204" pitchFamily="34" charset="0"/>
              </a:rPr>
              <a:t> atoms in a gram of sand</a:t>
            </a:r>
            <a:r>
              <a:rPr lang="en-AU" sz="2000" dirty="0">
                <a:solidFill>
                  <a:srgbClr val="002060"/>
                </a:solidFill>
                <a:cs typeface="Arial" panose="020B0604020202020204" pitchFamily="34" charset="0"/>
              </a:rPr>
              <a:t>.</a:t>
            </a:r>
          </a:p>
          <a:p>
            <a:pPr>
              <a:buNone/>
            </a:pPr>
            <a:r>
              <a:rPr lang="en-AU" sz="2000" dirty="0">
                <a:solidFill>
                  <a:srgbClr val="002060"/>
                </a:solidFill>
                <a:cs typeface="Arial" panose="020B0604020202020204" pitchFamily="34" charset="0"/>
              </a:rPr>
              <a:t>Say a grain of sand is 1mm across it has a volume of 0.001cm</a:t>
            </a:r>
            <a:r>
              <a:rPr lang="en-AU" sz="2000" baseline="30000" dirty="0">
                <a:solidFill>
                  <a:srgbClr val="002060"/>
                </a:solidFill>
                <a:cs typeface="Arial" panose="020B0604020202020204" pitchFamily="34" charset="0"/>
              </a:rPr>
              <a:t>3</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1cm</a:t>
            </a:r>
            <a:r>
              <a:rPr lang="en-AU" sz="2000" baseline="30000" dirty="0">
                <a:solidFill>
                  <a:srgbClr val="002060"/>
                </a:solidFill>
                <a:cs typeface="Arial" panose="020B0604020202020204" pitchFamily="34" charset="0"/>
              </a:rPr>
              <a:t>3</a:t>
            </a:r>
            <a:r>
              <a:rPr lang="en-AU" sz="2000" dirty="0">
                <a:solidFill>
                  <a:srgbClr val="002060"/>
                </a:solidFill>
                <a:cs typeface="Arial" panose="020B0604020202020204" pitchFamily="34" charset="0"/>
              </a:rPr>
              <a:t> of sand weighs about 2.6g, so a grain of sand will weigh 0.0026g (estimations).</a:t>
            </a:r>
          </a:p>
          <a:p>
            <a:pPr>
              <a:buNone/>
            </a:pPr>
            <a:r>
              <a:rPr lang="en-AU" sz="2000" dirty="0">
                <a:solidFill>
                  <a:srgbClr val="002060"/>
                </a:solidFill>
                <a:cs typeface="Arial" panose="020B0604020202020204" pitchFamily="34" charset="0"/>
              </a:rPr>
              <a:t>So to find the number of atoms in a grain of sand we multiply the number of atoms per gram by the number of grams: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3 x 10</a:t>
            </a:r>
            <a:r>
              <a:rPr lang="en-AU" sz="2000" baseline="30000" dirty="0">
                <a:solidFill>
                  <a:srgbClr val="002060"/>
                </a:solidFill>
                <a:cs typeface="Arial" panose="020B0604020202020204" pitchFamily="34" charset="0"/>
              </a:rPr>
              <a:t>22</a:t>
            </a:r>
            <a:r>
              <a:rPr lang="en-AU" sz="2000" dirty="0">
                <a:solidFill>
                  <a:srgbClr val="002060"/>
                </a:solidFill>
                <a:cs typeface="Arial" panose="020B0604020202020204" pitchFamily="34" charset="0"/>
              </a:rPr>
              <a:t> x  0.0026g = </a:t>
            </a:r>
            <a:r>
              <a:rPr lang="en-AU" sz="2000" b="1" dirty="0">
                <a:solidFill>
                  <a:srgbClr val="002060"/>
                </a:solidFill>
                <a:cs typeface="Arial" panose="020B0604020202020204" pitchFamily="34" charset="0"/>
              </a:rPr>
              <a:t>7.8 x 10</a:t>
            </a:r>
            <a:r>
              <a:rPr lang="en-AU" sz="2000" b="1" baseline="30000" dirty="0">
                <a:solidFill>
                  <a:srgbClr val="002060"/>
                </a:solidFill>
                <a:cs typeface="Arial" panose="020B0604020202020204" pitchFamily="34" charset="0"/>
              </a:rPr>
              <a:t>19</a:t>
            </a:r>
            <a:r>
              <a:rPr lang="en-AU" sz="2000" b="1" dirty="0">
                <a:solidFill>
                  <a:srgbClr val="002060"/>
                </a:solidFill>
                <a:cs typeface="Arial" panose="020B0604020202020204" pitchFamily="34" charset="0"/>
              </a:rPr>
              <a:t> atoms in a grain of sand</a:t>
            </a:r>
          </a:p>
          <a:p>
            <a:pPr>
              <a:buNone/>
            </a:pPr>
            <a:r>
              <a:rPr lang="en-AU" sz="2000" dirty="0">
                <a:solidFill>
                  <a:srgbClr val="002060"/>
                </a:solidFill>
                <a:cs typeface="Arial" pitchFamily="34" charset="0"/>
              </a:rPr>
              <a:t>So if there are </a:t>
            </a:r>
            <a:r>
              <a:rPr lang="en-AU" sz="2000" b="1" dirty="0">
                <a:solidFill>
                  <a:srgbClr val="002060"/>
                </a:solidFill>
                <a:cs typeface="Arial" pitchFamily="34" charset="0"/>
              </a:rPr>
              <a:t>2.8 x 10</a:t>
            </a:r>
            <a:r>
              <a:rPr lang="en-AU" sz="2000" b="1" baseline="30000" dirty="0">
                <a:solidFill>
                  <a:srgbClr val="002060"/>
                </a:solidFill>
                <a:cs typeface="Arial" pitchFamily="34" charset="0"/>
              </a:rPr>
              <a:t>27</a:t>
            </a:r>
            <a:r>
              <a:rPr lang="en-AU" sz="2000" b="1" dirty="0">
                <a:solidFill>
                  <a:srgbClr val="002060"/>
                </a:solidFill>
                <a:cs typeface="Arial" pitchFamily="34" charset="0"/>
              </a:rPr>
              <a:t> decays annually</a:t>
            </a:r>
            <a:r>
              <a:rPr lang="en-AU" sz="2000" dirty="0">
                <a:solidFill>
                  <a:srgbClr val="002060"/>
                </a:solidFill>
                <a:cs typeface="Arial" pitchFamily="34" charset="0"/>
              </a:rPr>
              <a:t>, this equates to </a:t>
            </a:r>
            <a:r>
              <a:rPr lang="en-AU" sz="2000" b="1" dirty="0">
                <a:solidFill>
                  <a:srgbClr val="002060"/>
                </a:solidFill>
                <a:cs typeface="Arial" pitchFamily="34" charset="0"/>
              </a:rPr>
              <a:t>3.592 x 10</a:t>
            </a:r>
            <a:r>
              <a:rPr lang="en-AU" sz="2000" b="1" baseline="30000" dirty="0">
                <a:solidFill>
                  <a:srgbClr val="002060"/>
                </a:solidFill>
                <a:cs typeface="Arial" pitchFamily="34" charset="0"/>
              </a:rPr>
              <a:t>7</a:t>
            </a:r>
            <a:r>
              <a:rPr lang="en-AU" sz="2000" b="1" dirty="0">
                <a:solidFill>
                  <a:srgbClr val="002060"/>
                </a:solidFill>
                <a:cs typeface="Arial" pitchFamily="34" charset="0"/>
              </a:rPr>
              <a:t> pieces of sand</a:t>
            </a:r>
            <a:r>
              <a:rPr lang="en-AU" sz="2000" dirty="0">
                <a:solidFill>
                  <a:srgbClr val="002060"/>
                </a:solidFill>
                <a:cs typeface="Arial" pitchFamily="34" charset="0"/>
              </a:rPr>
              <a:t>. If each piece weighs 0.0026g, then the amount of </a:t>
            </a:r>
          </a:p>
          <a:p>
            <a:pPr>
              <a:buNone/>
            </a:pPr>
            <a:r>
              <a:rPr lang="en-AU" sz="2000" dirty="0">
                <a:solidFill>
                  <a:srgbClr val="002060"/>
                </a:solidFill>
                <a:cs typeface="Arial" pitchFamily="34" charset="0"/>
              </a:rPr>
              <a:t>	</a:t>
            </a:r>
            <a:r>
              <a:rPr lang="en-AU" sz="2000" b="1" u="sng" dirty="0">
                <a:solidFill>
                  <a:srgbClr val="002060"/>
                </a:solidFill>
                <a:cs typeface="Arial" pitchFamily="34" charset="0"/>
              </a:rPr>
              <a:t>Radon produced each year is equivalent to 93.4 tonnes of sand</a:t>
            </a:r>
            <a:r>
              <a:rPr lang="en-AU" sz="2000" dirty="0">
                <a:solidFill>
                  <a:srgbClr val="002060"/>
                </a:solidFill>
                <a:cs typeface="Arial" pitchFamily="34" charset="0"/>
              </a:rPr>
              <a:t>.</a:t>
            </a:r>
          </a:p>
        </p:txBody>
      </p:sp>
    </p:spTree>
    <p:extLst>
      <p:ext uri="{BB962C8B-B14F-4D97-AF65-F5344CB8AC3E}">
        <p14:creationId xmlns:p14="http://schemas.microsoft.com/office/powerpoint/2010/main" val="413307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3.1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3.2 &amp; 3.3 page 76-85 and answer </a:t>
            </a:r>
          </a:p>
          <a:p>
            <a:pPr marL="0" indent="0">
              <a:buNone/>
            </a:pPr>
            <a:r>
              <a:rPr lang="en-AU" sz="2800" dirty="0">
                <a:solidFill>
                  <a:srgbClr val="002060"/>
                </a:solidFill>
                <a:latin typeface="Arial" pitchFamily="34" charset="0"/>
                <a:cs typeface="Arial" pitchFamily="34" charset="0"/>
              </a:rPr>
              <a:t>	Q1&amp;2 Set 3.2 and </a:t>
            </a:r>
          </a:p>
          <a:p>
            <a:pPr marL="0" indent="0">
              <a:buNone/>
            </a:pPr>
            <a:r>
              <a:rPr lang="en-AU" sz="2800" dirty="0">
                <a:solidFill>
                  <a:srgbClr val="002060"/>
                </a:solidFill>
                <a:latin typeface="Arial" pitchFamily="34" charset="0"/>
                <a:cs typeface="Arial" pitchFamily="34" charset="0"/>
              </a:rPr>
              <a:t>	Q1&amp;2 Set 3.3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447228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Atoms, Isotopes, Radiation and Radioisotopes</a:t>
            </a: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3.2 &amp; 3.3 </a:t>
            </a:r>
          </a:p>
          <a:p>
            <a:r>
              <a:rPr lang="en-AU" sz="2400" b="1" dirty="0">
                <a:solidFill>
                  <a:srgbClr val="002060"/>
                </a:solidFill>
              </a:rPr>
              <a:t>Pages 76-81 &amp; 81-85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9054" y="757995"/>
            <a:ext cx="8957442" cy="5407309"/>
          </a:xfrm>
          <a:solidFill>
            <a:schemeClr val="bg1">
              <a:lumMod val="85000"/>
              <a:alpha val="47000"/>
            </a:schemeClr>
          </a:solid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Atoms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rPr>
              <a:t>Nucleus</a:t>
            </a:r>
          </a:p>
          <a:p>
            <a:r>
              <a:rPr lang="en-AU" dirty="0">
                <a:solidFill>
                  <a:srgbClr val="002060"/>
                </a:solidFill>
                <a:latin typeface="Arial" pitchFamily="34" charset="0"/>
                <a:cs typeface="Arial" pitchFamily="34" charset="0"/>
              </a:rPr>
              <a:t>Account for nearly all the mass of an atom.</a:t>
            </a:r>
          </a:p>
          <a:p>
            <a:r>
              <a:rPr lang="en-AU" dirty="0">
                <a:solidFill>
                  <a:srgbClr val="002060"/>
                </a:solidFill>
                <a:latin typeface="Arial" pitchFamily="34" charset="0"/>
                <a:cs typeface="Arial" pitchFamily="34" charset="0"/>
              </a:rPr>
              <a:t>Make up only 10</a:t>
            </a:r>
            <a:r>
              <a:rPr lang="en-AU" baseline="30000" dirty="0">
                <a:solidFill>
                  <a:srgbClr val="002060"/>
                </a:solidFill>
                <a:latin typeface="Arial" pitchFamily="34" charset="0"/>
                <a:cs typeface="Arial" pitchFamily="34" charset="0"/>
              </a:rPr>
              <a:t>-12</a:t>
            </a:r>
            <a:r>
              <a:rPr lang="en-AU" dirty="0">
                <a:solidFill>
                  <a:srgbClr val="002060"/>
                </a:solidFill>
                <a:latin typeface="Arial" pitchFamily="34" charset="0"/>
                <a:cs typeface="Arial" pitchFamily="34" charset="0"/>
              </a:rPr>
              <a:t> of an atoms volume.</a:t>
            </a:r>
          </a:p>
          <a:p>
            <a:r>
              <a:rPr lang="en-AU" dirty="0">
                <a:solidFill>
                  <a:srgbClr val="002060"/>
                </a:solidFill>
                <a:latin typeface="Arial" pitchFamily="34" charset="0"/>
                <a:cs typeface="Arial" pitchFamily="34" charset="0"/>
              </a:rPr>
              <a:t>Protons – positively charged.</a:t>
            </a:r>
          </a:p>
          <a:p>
            <a:r>
              <a:rPr lang="en-AU" dirty="0">
                <a:solidFill>
                  <a:srgbClr val="002060"/>
                </a:solidFill>
                <a:latin typeface="Arial" pitchFamily="34" charset="0"/>
                <a:cs typeface="Arial" pitchFamily="34" charset="0"/>
              </a:rPr>
              <a:t>Neutrons – no charge </a:t>
            </a:r>
          </a:p>
          <a:p>
            <a:pPr marL="0" indent="0">
              <a:spcBef>
                <a:spcPts val="0"/>
              </a:spcBef>
              <a:buNone/>
            </a:pPr>
            <a:r>
              <a:rPr lang="en-AU" dirty="0">
                <a:solidFill>
                  <a:srgbClr val="002060"/>
                </a:solidFill>
                <a:latin typeface="Arial" pitchFamily="34" charset="0"/>
                <a:cs typeface="Arial" pitchFamily="34" charset="0"/>
              </a:rPr>
              <a:t>	(electrically neutral).</a:t>
            </a:r>
          </a:p>
          <a:p>
            <a:endParaRPr lang="en-AU" sz="1100" dirty="0">
              <a:solidFill>
                <a:srgbClr val="002060"/>
              </a:solidFill>
            </a:endParaRPr>
          </a:p>
          <a:p>
            <a:pPr>
              <a:buNone/>
            </a:pPr>
            <a:r>
              <a:rPr lang="en-AU" b="1" u="sng" dirty="0">
                <a:solidFill>
                  <a:srgbClr val="002060"/>
                </a:solidFill>
              </a:rPr>
              <a:t>Electrons</a:t>
            </a:r>
          </a:p>
          <a:p>
            <a:r>
              <a:rPr lang="en-AU" dirty="0">
                <a:solidFill>
                  <a:srgbClr val="002060"/>
                </a:solidFill>
                <a:latin typeface="Arial" pitchFamily="34" charset="0"/>
                <a:cs typeface="Arial" pitchFamily="34" charset="0"/>
              </a:rPr>
              <a:t>Accounts for most of the </a:t>
            </a:r>
          </a:p>
          <a:p>
            <a:pPr marL="0" indent="0">
              <a:spcBef>
                <a:spcPts val="0"/>
              </a:spcBef>
              <a:buNone/>
            </a:pPr>
            <a:r>
              <a:rPr lang="en-AU" dirty="0">
                <a:solidFill>
                  <a:srgbClr val="002060"/>
                </a:solidFill>
                <a:latin typeface="Arial" pitchFamily="34" charset="0"/>
                <a:cs typeface="Arial" pitchFamily="34" charset="0"/>
              </a:rPr>
              <a:t>	volume of an atom.</a:t>
            </a:r>
          </a:p>
          <a:p>
            <a:r>
              <a:rPr lang="en-AU" dirty="0">
                <a:solidFill>
                  <a:srgbClr val="002060"/>
                </a:solidFill>
                <a:latin typeface="Arial" pitchFamily="34" charset="0"/>
                <a:cs typeface="Arial" pitchFamily="34" charset="0"/>
              </a:rPr>
              <a:t>Orbits the nucleus at high </a:t>
            </a:r>
          </a:p>
          <a:p>
            <a:pPr marL="0" indent="0">
              <a:spcBef>
                <a:spcPts val="0"/>
              </a:spcBef>
              <a:buNone/>
            </a:pPr>
            <a:r>
              <a:rPr lang="en-AU" dirty="0">
                <a:solidFill>
                  <a:srgbClr val="002060"/>
                </a:solidFill>
                <a:latin typeface="Arial" pitchFamily="34" charset="0"/>
                <a:cs typeface="Arial" pitchFamily="34" charset="0"/>
              </a:rPr>
              <a:t>	speed.</a:t>
            </a:r>
          </a:p>
          <a:p>
            <a:r>
              <a:rPr lang="en-AU" dirty="0">
                <a:solidFill>
                  <a:srgbClr val="002060"/>
                </a:solidFill>
                <a:latin typeface="Arial" pitchFamily="34" charset="0"/>
                <a:cs typeface="Arial" pitchFamily="34" charset="0"/>
              </a:rPr>
              <a:t>Negatively charged.</a:t>
            </a:r>
          </a:p>
          <a:p>
            <a:endParaRPr lang="en-AU" dirty="0">
              <a:solidFill>
                <a:srgbClr val="002060"/>
              </a:solidFill>
            </a:endParaRPr>
          </a:p>
        </p:txBody>
      </p:sp>
      <p:pic>
        <p:nvPicPr>
          <p:cNvPr id="92162" name="Picture 2" descr="http://preventdisease.com/images14/atoms-spaced-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432" y="2597481"/>
            <a:ext cx="4547080" cy="455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170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Atoms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An atom is mostly empty space.</a:t>
            </a:r>
          </a:p>
          <a:p>
            <a:r>
              <a:rPr lang="en-AU" dirty="0">
                <a:solidFill>
                  <a:srgbClr val="002060"/>
                </a:solidFill>
                <a:latin typeface="Arial" pitchFamily="34" charset="0"/>
                <a:cs typeface="Arial" pitchFamily="34" charset="0"/>
              </a:rPr>
              <a:t>Protons and neutrons have approximately the same mass.</a:t>
            </a:r>
          </a:p>
          <a:p>
            <a:r>
              <a:rPr lang="en-AU" dirty="0">
                <a:solidFill>
                  <a:srgbClr val="002060"/>
                </a:solidFill>
                <a:latin typeface="Arial" pitchFamily="34" charset="0"/>
                <a:cs typeface="Arial" pitchFamily="34" charset="0"/>
              </a:rPr>
              <a:t>Protons and electrons have approximately equal, but opposite charge.</a:t>
            </a:r>
          </a:p>
          <a:p>
            <a:r>
              <a:rPr lang="en-AU" dirty="0">
                <a:solidFill>
                  <a:srgbClr val="002060"/>
                </a:solidFill>
                <a:latin typeface="Arial" pitchFamily="34" charset="0"/>
                <a:cs typeface="Arial" pitchFamily="34" charset="0"/>
              </a:rPr>
              <a:t>Ions are where an atom</a:t>
            </a:r>
          </a:p>
          <a:p>
            <a:pPr>
              <a:buNone/>
            </a:pPr>
            <a:r>
              <a:rPr lang="en-AU" dirty="0">
                <a:solidFill>
                  <a:srgbClr val="002060"/>
                </a:solidFill>
                <a:latin typeface="Arial" pitchFamily="34" charset="0"/>
                <a:cs typeface="Arial" pitchFamily="34" charset="0"/>
              </a:rPr>
              <a:t>	gains or loses an (or </a:t>
            </a:r>
          </a:p>
          <a:p>
            <a:pPr>
              <a:buNone/>
            </a:pPr>
            <a:r>
              <a:rPr lang="en-AU" dirty="0">
                <a:solidFill>
                  <a:srgbClr val="002060"/>
                </a:solidFill>
                <a:latin typeface="Arial" pitchFamily="34" charset="0"/>
                <a:cs typeface="Arial" pitchFamily="34" charset="0"/>
              </a:rPr>
              <a:t>	many) electrons.</a:t>
            </a:r>
          </a:p>
          <a:p>
            <a:endParaRPr lang="en-AU" dirty="0">
              <a:solidFill>
                <a:srgbClr val="002060"/>
              </a:solidFill>
              <a:latin typeface="Arial" pitchFamily="34" charset="0"/>
              <a:cs typeface="Arial" pitchFamily="34" charset="0"/>
            </a:endParaRPr>
          </a:p>
        </p:txBody>
      </p:sp>
      <p:pic>
        <p:nvPicPr>
          <p:cNvPr id="31748" name="Picture 4" descr="http://d1jqu7g1y74ds1.cloudfront.net/wp-content/uploads/2010/02/c-atom_e1.gif"/>
          <p:cNvPicPr>
            <a:picLocks noChangeAspect="1" noChangeArrowheads="1"/>
          </p:cNvPicPr>
          <p:nvPr/>
        </p:nvPicPr>
        <p:blipFill>
          <a:blip r:embed="rId4"/>
          <a:srcRect/>
          <a:stretch>
            <a:fillRect/>
          </a:stretch>
        </p:blipFill>
        <p:spPr bwMode="auto">
          <a:xfrm>
            <a:off x="4000496" y="2678901"/>
            <a:ext cx="4786326" cy="398860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dirty="0">
                <a:solidFill>
                  <a:srgbClr val="002060"/>
                </a:solidFill>
              </a:rPr>
              <a:t>Protons, Neutrons and Electrons</a:t>
            </a:r>
          </a:p>
        </p:txBody>
      </p:sp>
      <p:sp>
        <p:nvSpPr>
          <p:cNvPr id="3" name="Content Placeholder 2"/>
          <p:cNvSpPr>
            <a:spLocks noGrp="1"/>
          </p:cNvSpPr>
          <p:nvPr>
            <p:ph idx="1"/>
          </p:nvPr>
        </p:nvSpPr>
        <p:spPr>
          <a:xfrm>
            <a:off x="285720" y="2714620"/>
            <a:ext cx="8501122" cy="392909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NOTE:</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is “atomic mass unit”</a:t>
            </a:r>
            <a:endParaRPr lang="en-AU" u="sng"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When working out the mass of an atom, include the electron, but if relating to mass defect, then exclude all electrons. </a:t>
            </a:r>
          </a:p>
          <a:p>
            <a:pPr>
              <a:buNone/>
            </a:pPr>
            <a:r>
              <a:rPr lang="en-AU" u="sng" dirty="0">
                <a:solidFill>
                  <a:srgbClr val="002060"/>
                </a:solidFill>
                <a:latin typeface="Arial" pitchFamily="34" charset="0"/>
                <a:cs typeface="Arial" pitchFamily="34" charset="0"/>
              </a:rPr>
              <a:t>Example 3.2a: </a:t>
            </a:r>
          </a:p>
          <a:p>
            <a:pPr>
              <a:buNone/>
            </a:pPr>
            <a:r>
              <a:rPr lang="en-AU" dirty="0">
                <a:solidFill>
                  <a:srgbClr val="002060"/>
                </a:solidFill>
                <a:latin typeface="Arial" pitchFamily="34" charset="0"/>
                <a:cs typeface="Arial" pitchFamily="34" charset="0"/>
              </a:rPr>
              <a:t>What is the mass of the following (in kg and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p>
          <a:p>
            <a:pPr>
              <a:buNone/>
            </a:pPr>
            <a:r>
              <a:rPr lang="en-AU" dirty="0" err="1">
                <a:solidFill>
                  <a:srgbClr val="002060"/>
                </a:solidFill>
                <a:latin typeface="Arial" pitchFamily="34" charset="0"/>
                <a:cs typeface="Arial" pitchFamily="34" charset="0"/>
              </a:rPr>
              <a:t>i</a:t>
            </a:r>
            <a:r>
              <a:rPr lang="en-AU"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1</a:t>
            </a:r>
            <a:r>
              <a:rPr lang="en-AU" kern="100" spc="-1000" baseline="-25000" dirty="0">
                <a:solidFill>
                  <a:srgbClr val="002060"/>
                </a:solidFill>
                <a:latin typeface="Arial" pitchFamily="34" charset="0"/>
                <a:cs typeface="Arial" pitchFamily="34" charset="0"/>
              </a:rPr>
              <a:t>1                                   </a:t>
            </a:r>
            <a:r>
              <a:rPr lang="en-AU" spc="100" dirty="0">
                <a:solidFill>
                  <a:srgbClr val="002060"/>
                </a:solidFill>
                <a:latin typeface="Arial" pitchFamily="34" charset="0"/>
                <a:cs typeface="Arial" pitchFamily="34" charset="0"/>
              </a:rPr>
              <a:t> H</a:t>
            </a:r>
            <a:r>
              <a:rPr lang="en-AU" baseline="30000" dirty="0">
                <a:solidFill>
                  <a:srgbClr val="002060"/>
                </a:solidFill>
                <a:latin typeface="Arial" pitchFamily="34" charset="0"/>
                <a:cs typeface="Arial" pitchFamily="34" charset="0"/>
              </a:rPr>
              <a:t>+</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a:t>
            </a:r>
            <a:endParaRPr lang="en-AU" dirty="0">
              <a:solidFill>
                <a:srgbClr val="00206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278184608"/>
              </p:ext>
            </p:extLst>
          </p:nvPr>
        </p:nvGraphicFramePr>
        <p:xfrm>
          <a:off x="285718" y="1071546"/>
          <a:ext cx="8501123" cy="1571636"/>
        </p:xfrm>
        <a:graphic>
          <a:graphicData uri="http://schemas.openxmlformats.org/drawingml/2006/table">
            <a:tbl>
              <a:tblPr/>
              <a:tblGrid>
                <a:gridCol w="1699857">
                  <a:extLst>
                    <a:ext uri="{9D8B030D-6E8A-4147-A177-3AD203B41FA5}">
                      <a16:colId xmlns:a16="http://schemas.microsoft.com/office/drawing/2014/main" val="20000"/>
                    </a:ext>
                  </a:extLst>
                </a:gridCol>
                <a:gridCol w="1699857">
                  <a:extLst>
                    <a:ext uri="{9D8B030D-6E8A-4147-A177-3AD203B41FA5}">
                      <a16:colId xmlns:a16="http://schemas.microsoft.com/office/drawing/2014/main" val="20001"/>
                    </a:ext>
                  </a:extLst>
                </a:gridCol>
                <a:gridCol w="1699857">
                  <a:extLst>
                    <a:ext uri="{9D8B030D-6E8A-4147-A177-3AD203B41FA5}">
                      <a16:colId xmlns:a16="http://schemas.microsoft.com/office/drawing/2014/main" val="20002"/>
                    </a:ext>
                  </a:extLst>
                </a:gridCol>
                <a:gridCol w="1700776">
                  <a:extLst>
                    <a:ext uri="{9D8B030D-6E8A-4147-A177-3AD203B41FA5}">
                      <a16:colId xmlns:a16="http://schemas.microsoft.com/office/drawing/2014/main" val="20003"/>
                    </a:ext>
                  </a:extLst>
                </a:gridCol>
                <a:gridCol w="1700776">
                  <a:extLst>
                    <a:ext uri="{9D8B030D-6E8A-4147-A177-3AD203B41FA5}">
                      <a16:colId xmlns:a16="http://schemas.microsoft.com/office/drawing/2014/main" val="20004"/>
                    </a:ext>
                  </a:extLst>
                </a:gridCol>
              </a:tblGrid>
              <a:tr h="392909">
                <a:tc>
                  <a:txBody>
                    <a:bodyPr/>
                    <a:lstStyle/>
                    <a:p>
                      <a:pPr algn="ctr">
                        <a:lnSpc>
                          <a:spcPct val="115000"/>
                        </a:lnSpc>
                        <a:spcAft>
                          <a:spcPts val="0"/>
                        </a:spcAft>
                      </a:pPr>
                      <a:r>
                        <a:rPr lang="en-AU" sz="1500" dirty="0">
                          <a:latin typeface="Calibri"/>
                          <a:ea typeface="Calibri"/>
                          <a:cs typeface="Times New Roman"/>
                        </a:rPr>
                        <a:t>Particle</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Symbol</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Charge (C)</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Mass (kg)</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Mass (</a:t>
                      </a:r>
                      <a:r>
                        <a:rPr lang="en-AU" sz="1500">
                          <a:latin typeface="Calibri"/>
                          <a:ea typeface="Calibri"/>
                          <a:cs typeface="Times New Roman"/>
                          <a:sym typeface="Symbol"/>
                        </a:rPr>
                        <a:t></a:t>
                      </a:r>
                      <a:r>
                        <a:rPr lang="en-AU" sz="1500">
                          <a:latin typeface="Calibri"/>
                          <a:ea typeface="Calibri"/>
                          <a:cs typeface="Times New Roman"/>
                        </a:rPr>
                        <a:t>)</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2909">
                <a:tc>
                  <a:txBody>
                    <a:bodyPr/>
                    <a:lstStyle/>
                    <a:p>
                      <a:pPr algn="ctr">
                        <a:lnSpc>
                          <a:spcPct val="115000"/>
                        </a:lnSpc>
                        <a:spcAft>
                          <a:spcPts val="0"/>
                        </a:spcAft>
                      </a:pPr>
                      <a:r>
                        <a:rPr lang="en-AU" sz="1500">
                          <a:latin typeface="Calibri"/>
                          <a:ea typeface="Calibri"/>
                          <a:cs typeface="Times New Roman"/>
                        </a:rPr>
                        <a:t>Proton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+1.60</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-19</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1.673</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-27</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1.0073</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909">
                <a:tc>
                  <a:txBody>
                    <a:bodyPr/>
                    <a:lstStyle/>
                    <a:p>
                      <a:pPr algn="ctr">
                        <a:lnSpc>
                          <a:spcPct val="115000"/>
                        </a:lnSpc>
                        <a:spcAft>
                          <a:spcPts val="0"/>
                        </a:spcAft>
                      </a:pPr>
                      <a:r>
                        <a:rPr lang="en-AU" sz="1500">
                          <a:latin typeface="Calibri"/>
                          <a:ea typeface="Calibri"/>
                          <a:cs typeface="Times New Roman"/>
                        </a:rPr>
                        <a:t>Neutron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0</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1.675</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-27</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1.0080</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2909">
                <a:tc>
                  <a:txBody>
                    <a:bodyPr/>
                    <a:lstStyle/>
                    <a:p>
                      <a:pPr algn="ctr">
                        <a:lnSpc>
                          <a:spcPct val="115000"/>
                        </a:lnSpc>
                        <a:spcAft>
                          <a:spcPts val="0"/>
                        </a:spcAft>
                      </a:pPr>
                      <a:r>
                        <a:rPr lang="en-AU" sz="1500">
                          <a:latin typeface="Calibri"/>
                          <a:ea typeface="Calibri"/>
                          <a:cs typeface="Times New Roman"/>
                        </a:rPr>
                        <a:t>Electron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–1.60</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-19</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9.11</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-31</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0.00055</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0736" name="Picture 1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43174" y="1476361"/>
            <a:ext cx="285752" cy="381003"/>
          </a:xfrm>
          <a:prstGeom prst="rect">
            <a:avLst/>
          </a:prstGeom>
          <a:noFill/>
        </p:spPr>
      </p:pic>
      <p:pic>
        <p:nvPicPr>
          <p:cNvPr id="30733"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643174" y="1904989"/>
            <a:ext cx="285752" cy="381003"/>
          </a:xfrm>
          <a:prstGeom prst="rect">
            <a:avLst/>
          </a:prstGeom>
          <a:noFill/>
        </p:spPr>
      </p:pic>
      <p:pic>
        <p:nvPicPr>
          <p:cNvPr id="30731" name="Picture 1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500298" y="2285992"/>
            <a:ext cx="428628" cy="3896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dirty="0">
                <a:solidFill>
                  <a:srgbClr val="002060"/>
                </a:solidFill>
              </a:rPr>
              <a:t>Protons, Neutrons and Electrons </a:t>
            </a:r>
          </a:p>
        </p:txBody>
      </p:sp>
      <p:sp>
        <p:nvSpPr>
          <p:cNvPr id="3" name="Content Placeholder 2"/>
          <p:cNvSpPr>
            <a:spLocks noGrp="1"/>
          </p:cNvSpPr>
          <p:nvPr>
            <p:ph idx="1"/>
          </p:nvPr>
        </p:nvSpPr>
        <p:spPr>
          <a:xfrm>
            <a:off x="285720" y="928670"/>
            <a:ext cx="8643998" cy="5715040"/>
          </a:xfrm>
          <a:solidFill>
            <a:schemeClr val="bg1">
              <a:lumMod val="85000"/>
              <a:alpha val="84000"/>
            </a:schemeClr>
          </a:solidFill>
        </p:spPr>
        <p:txBody>
          <a:bodyPr/>
          <a:lstStyle/>
          <a:p>
            <a:pPr>
              <a:buNone/>
            </a:pPr>
            <a:r>
              <a:rPr lang="en-AU" sz="2300" u="sng" dirty="0">
                <a:solidFill>
                  <a:srgbClr val="002060"/>
                </a:solidFill>
                <a:latin typeface="Arial" pitchFamily="34" charset="0"/>
                <a:cs typeface="Arial" pitchFamily="34" charset="0"/>
              </a:rPr>
              <a:t>Example 3.2a continued:</a:t>
            </a:r>
            <a:r>
              <a:rPr lang="en-AU" sz="2300" dirty="0">
                <a:solidFill>
                  <a:srgbClr val="002060"/>
                </a:solidFill>
                <a:latin typeface="Arial" pitchFamily="34" charset="0"/>
                <a:cs typeface="Arial" pitchFamily="34" charset="0"/>
              </a:rPr>
              <a:t> </a:t>
            </a:r>
          </a:p>
          <a:p>
            <a:pPr>
              <a:buNone/>
            </a:pPr>
            <a:r>
              <a:rPr lang="en-AU" sz="2300" dirty="0">
                <a:solidFill>
                  <a:srgbClr val="002060"/>
                </a:solidFill>
                <a:latin typeface="Arial" pitchFamily="34" charset="0"/>
                <a:cs typeface="Arial" pitchFamily="34" charset="0"/>
              </a:rPr>
              <a:t>ii) Calculate the mass of the </a:t>
            </a:r>
            <a:r>
              <a:rPr lang="en-AU" sz="2300" u="sng" dirty="0">
                <a:solidFill>
                  <a:srgbClr val="002060"/>
                </a:solidFill>
                <a:latin typeface="Arial" pitchFamily="34" charset="0"/>
                <a:cs typeface="Arial" pitchFamily="34" charset="0"/>
              </a:rPr>
              <a:t>nucleus</a:t>
            </a:r>
            <a:r>
              <a:rPr lang="en-AU" sz="2300" dirty="0">
                <a:solidFill>
                  <a:srgbClr val="002060"/>
                </a:solidFill>
                <a:latin typeface="Arial" pitchFamily="34" charset="0"/>
                <a:cs typeface="Arial" pitchFamily="34" charset="0"/>
              </a:rPr>
              <a:t> for </a:t>
            </a:r>
            <a:r>
              <a:rPr lang="en-AU" sz="2300" spc="-1000" baseline="30000" dirty="0">
                <a:solidFill>
                  <a:srgbClr val="002060"/>
                </a:solidFill>
                <a:latin typeface="Arial" pitchFamily="34" charset="0"/>
                <a:cs typeface="Arial" pitchFamily="34" charset="0"/>
              </a:rPr>
              <a:t>1   </a:t>
            </a:r>
            <a:r>
              <a:rPr lang="en-AU" sz="2300" spc="-600" baseline="-25000" dirty="0">
                <a:solidFill>
                  <a:srgbClr val="002060"/>
                </a:solidFill>
                <a:latin typeface="Arial" pitchFamily="34" charset="0"/>
                <a:cs typeface="Arial" pitchFamily="34" charset="0"/>
              </a:rPr>
              <a:t>8  </a:t>
            </a:r>
            <a:r>
              <a:rPr lang="en-AU" sz="2300" baseline="30000" dirty="0">
                <a:solidFill>
                  <a:srgbClr val="002060"/>
                </a:solidFill>
                <a:latin typeface="Arial" pitchFamily="34" charset="0"/>
                <a:cs typeface="Arial" pitchFamily="34" charset="0"/>
              </a:rPr>
              <a:t>6 </a:t>
            </a:r>
            <a:r>
              <a:rPr lang="en-AU" sz="2300" dirty="0">
                <a:solidFill>
                  <a:srgbClr val="002060"/>
                </a:solidFill>
                <a:latin typeface="Arial" pitchFamily="34" charset="0"/>
                <a:cs typeface="Arial" pitchFamily="34" charset="0"/>
              </a:rPr>
              <a:t>O</a:t>
            </a:r>
            <a:r>
              <a:rPr lang="en-AU" sz="2300" baseline="30000" dirty="0">
                <a:solidFill>
                  <a:srgbClr val="002060"/>
                </a:solidFill>
                <a:latin typeface="Arial" pitchFamily="34" charset="0"/>
                <a:cs typeface="Arial" pitchFamily="34" charset="0"/>
              </a:rPr>
              <a:t>-2</a:t>
            </a: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a:p>
            <a:pPr>
              <a:buNone/>
            </a:pPr>
            <a:r>
              <a:rPr lang="en-AU" sz="2300" dirty="0">
                <a:solidFill>
                  <a:srgbClr val="002060"/>
                </a:solidFill>
                <a:latin typeface="Arial" pitchFamily="34" charset="0"/>
                <a:cs typeface="Arial" pitchFamily="34" charset="0"/>
              </a:rPr>
              <a:t>iii) Calculate the mass of the </a:t>
            </a:r>
            <a:r>
              <a:rPr lang="en-AU" sz="2300" u="sng" dirty="0">
                <a:solidFill>
                  <a:srgbClr val="002060"/>
                </a:solidFill>
                <a:latin typeface="Arial" pitchFamily="34" charset="0"/>
                <a:cs typeface="Arial" pitchFamily="34" charset="0"/>
              </a:rPr>
              <a:t>atom</a:t>
            </a:r>
            <a:r>
              <a:rPr lang="en-AU" sz="2300" dirty="0">
                <a:solidFill>
                  <a:srgbClr val="002060"/>
                </a:solidFill>
                <a:latin typeface="Arial" pitchFamily="34" charset="0"/>
                <a:cs typeface="Arial" pitchFamily="34" charset="0"/>
              </a:rPr>
              <a:t> for </a:t>
            </a:r>
            <a:r>
              <a:rPr lang="en-AU" sz="2300" spc="-1000" baseline="30000" dirty="0">
                <a:solidFill>
                  <a:srgbClr val="002060"/>
                </a:solidFill>
                <a:latin typeface="Arial" pitchFamily="34" charset="0"/>
                <a:cs typeface="Arial" pitchFamily="34" charset="0"/>
              </a:rPr>
              <a:t>7</a:t>
            </a:r>
            <a:r>
              <a:rPr lang="en-AU" sz="2300" spc="-1000" baseline="-25000" dirty="0">
                <a:solidFill>
                  <a:srgbClr val="002060"/>
                </a:solidFill>
                <a:latin typeface="Arial" pitchFamily="34" charset="0"/>
                <a:cs typeface="Arial" pitchFamily="34" charset="0"/>
              </a:rPr>
              <a:t>3</a:t>
            </a:r>
            <a:r>
              <a:rPr lang="en-AU" sz="2300" dirty="0">
                <a:solidFill>
                  <a:srgbClr val="002060"/>
                </a:solidFill>
                <a:latin typeface="Arial" pitchFamily="34" charset="0"/>
                <a:cs typeface="Arial" pitchFamily="34" charset="0"/>
              </a:rPr>
              <a:t>  Li</a:t>
            </a:r>
          </a:p>
          <a:p>
            <a:pPr>
              <a:buNone/>
            </a:pPr>
            <a:endParaRPr lang="en-AU" sz="2300" dirty="0">
              <a:solidFill>
                <a:srgbClr val="002060"/>
              </a:solidFill>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Symbol of Elements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pc="-1000" baseline="30000" dirty="0">
                <a:solidFill>
                  <a:srgbClr val="002060"/>
                </a:solidFill>
                <a:latin typeface="Arial" pitchFamily="34" charset="0"/>
                <a:cs typeface="Arial" pitchFamily="34" charset="0"/>
              </a:rPr>
              <a:t>	</a:t>
            </a:r>
            <a:r>
              <a:rPr lang="en-AU" sz="4800" spc="-1000" baseline="30000" dirty="0">
                <a:solidFill>
                  <a:srgbClr val="002060"/>
                </a:solidFill>
                <a:latin typeface="Arial" pitchFamily="34" charset="0"/>
                <a:cs typeface="Arial" pitchFamily="34" charset="0"/>
              </a:rPr>
              <a:t>				</a:t>
            </a:r>
            <a:r>
              <a:rPr lang="en-AU" sz="4800" spc="-3000" baseline="30000" dirty="0">
                <a:solidFill>
                  <a:srgbClr val="002060"/>
                </a:solidFill>
                <a:latin typeface="Arial" pitchFamily="34" charset="0"/>
                <a:cs typeface="Arial" pitchFamily="34" charset="0"/>
              </a:rPr>
              <a:t>A</a:t>
            </a:r>
            <a:r>
              <a:rPr lang="en-AU" sz="4800" spc="-3000" dirty="0">
                <a:solidFill>
                  <a:srgbClr val="002060"/>
                </a:solidFill>
                <a:latin typeface="Arial" pitchFamily="34" charset="0"/>
                <a:cs typeface="Arial" pitchFamily="34" charset="0"/>
              </a:rPr>
              <a:t> </a:t>
            </a:r>
            <a:r>
              <a:rPr lang="en-AU" sz="4800" spc="-3000" baseline="-25000" dirty="0">
                <a:solidFill>
                  <a:srgbClr val="002060"/>
                </a:solidFill>
                <a:latin typeface="Arial" pitchFamily="34" charset="0"/>
                <a:cs typeface="Arial" pitchFamily="34" charset="0"/>
              </a:rPr>
              <a:t>Z</a:t>
            </a:r>
            <a:r>
              <a:rPr lang="en-AU" sz="4800" dirty="0">
                <a:solidFill>
                  <a:srgbClr val="002060"/>
                </a:solidFill>
                <a:latin typeface="Arial" pitchFamily="34" charset="0"/>
                <a:cs typeface="Arial" pitchFamily="34" charset="0"/>
              </a:rPr>
              <a:t>  X</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Where</a:t>
            </a:r>
          </a:p>
          <a:p>
            <a:r>
              <a:rPr lang="en-AU" b="1" dirty="0">
                <a:solidFill>
                  <a:srgbClr val="002060"/>
                </a:solidFill>
                <a:latin typeface="Arial" pitchFamily="34" charset="0"/>
                <a:cs typeface="Arial" pitchFamily="34" charset="0"/>
              </a:rPr>
              <a:t>Z</a:t>
            </a:r>
            <a:r>
              <a:rPr lang="en-AU" dirty="0">
                <a:solidFill>
                  <a:srgbClr val="002060"/>
                </a:solidFill>
                <a:latin typeface="Arial" pitchFamily="34" charset="0"/>
                <a:cs typeface="Arial" pitchFamily="34" charset="0"/>
              </a:rPr>
              <a:t> (atomic number) – number of protons if the proton number changes, then so does the name of the element.</a:t>
            </a:r>
          </a:p>
          <a:p>
            <a:endParaRPr lang="en-AU" dirty="0">
              <a:solidFill>
                <a:srgbClr val="002060"/>
              </a:solidFill>
              <a:latin typeface="Arial" pitchFamily="34" charset="0"/>
              <a:cs typeface="Arial" pitchFamily="34" charset="0"/>
            </a:endParaRPr>
          </a:p>
          <a:p>
            <a:r>
              <a:rPr lang="en-AU" b="1" dirty="0">
                <a:solidFill>
                  <a:srgbClr val="002060"/>
                </a:solidFill>
                <a:latin typeface="Arial" pitchFamily="34" charset="0"/>
                <a:cs typeface="Arial" pitchFamily="34" charset="0"/>
              </a:rPr>
              <a:t>A</a:t>
            </a:r>
            <a:r>
              <a:rPr lang="en-AU" dirty="0">
                <a:solidFill>
                  <a:srgbClr val="002060"/>
                </a:solidFill>
                <a:latin typeface="Arial" pitchFamily="34" charset="0"/>
                <a:cs typeface="Arial" pitchFamily="34" charset="0"/>
              </a:rPr>
              <a:t> (mass number) – number of protons and neutrons in an atom.</a:t>
            </a:r>
          </a:p>
          <a:p>
            <a:endParaRPr lang="en-AU" dirty="0">
              <a:solidFill>
                <a:srgbClr val="002060"/>
              </a:solidFill>
              <a:latin typeface="Arial" pitchFamily="34" charset="0"/>
              <a:cs typeface="Arial" pitchFamily="34" charset="0"/>
            </a:endParaRPr>
          </a:p>
          <a:p>
            <a:r>
              <a:rPr lang="en-AU" b="1" dirty="0">
                <a:solidFill>
                  <a:srgbClr val="002060"/>
                </a:solidFill>
                <a:latin typeface="Arial" pitchFamily="34" charset="0"/>
                <a:cs typeface="Arial" pitchFamily="34" charset="0"/>
              </a:rPr>
              <a:t>X</a:t>
            </a:r>
            <a:r>
              <a:rPr lang="en-AU" dirty="0">
                <a:solidFill>
                  <a:srgbClr val="002060"/>
                </a:solidFill>
                <a:latin typeface="Arial" pitchFamily="34" charset="0"/>
                <a:cs typeface="Arial" pitchFamily="34" charset="0"/>
              </a:rPr>
              <a:t> (element name) – the element name is defined by the number of protons.</a:t>
            </a:r>
          </a:p>
          <a:p>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NOTE: Atomic number defines the element.</a:t>
            </a:r>
          </a:p>
          <a:p>
            <a:endParaRPr lang="en-AU" dirty="0">
              <a:solidFill>
                <a:srgbClr val="002060"/>
              </a:solidFill>
              <a:latin typeface="Arial" pitchFamily="34" charset="0"/>
              <a:cs typeface="Arial" pitchFamily="34" charset="0"/>
            </a:endParaRPr>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Where the number of neutrons vary for a given element, but the number of protons are unchanged. Isotopes of an element are chemically similar, making them difficult to separate as they only differ slightly in mass and density.</a:t>
            </a:r>
          </a:p>
          <a:p>
            <a:pPr>
              <a:buNone/>
            </a:pPr>
            <a:r>
              <a:rPr lang="en-AU" dirty="0">
                <a:solidFill>
                  <a:srgbClr val="002060"/>
                </a:solidFill>
                <a:latin typeface="Arial" pitchFamily="34" charset="0"/>
                <a:cs typeface="Arial" pitchFamily="34" charset="0"/>
              </a:rPr>
              <a:t>Example:</a:t>
            </a:r>
          </a:p>
          <a:p>
            <a:pPr>
              <a:buNone/>
            </a:pPr>
            <a:r>
              <a:rPr lang="en-AU" dirty="0">
                <a:solidFill>
                  <a:srgbClr val="002060"/>
                </a:solidFill>
                <a:latin typeface="Arial" pitchFamily="34" charset="0"/>
                <a:cs typeface="Arial" pitchFamily="34" charset="0"/>
              </a:rPr>
              <a:t>a) Hydrogen</a:t>
            </a:r>
          </a:p>
          <a:p>
            <a:pPr>
              <a:buNone/>
            </a:pPr>
            <a:r>
              <a:rPr lang="en-AU" dirty="0">
                <a:solidFill>
                  <a:srgbClr val="002060"/>
                </a:solidFill>
                <a:latin typeface="Arial" pitchFamily="34" charset="0"/>
                <a:cs typeface="Arial" pitchFamily="34" charset="0"/>
              </a:rPr>
              <a:t>	Hydrogen-1   </a:t>
            </a:r>
            <a:r>
              <a:rPr lang="en-AU" spc="-1500" baseline="30000" dirty="0">
                <a:solidFill>
                  <a:srgbClr val="002060"/>
                </a:solidFill>
                <a:latin typeface="Arial" pitchFamily="34" charset="0"/>
                <a:cs typeface="Arial" pitchFamily="34" charset="0"/>
              </a:rPr>
              <a:t>1</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p>
          <a:p>
            <a:pPr>
              <a:buNone/>
            </a:pPr>
            <a:r>
              <a:rPr lang="en-AU" dirty="0">
                <a:solidFill>
                  <a:srgbClr val="002060"/>
                </a:solidFill>
                <a:latin typeface="Arial" pitchFamily="34" charset="0"/>
                <a:cs typeface="Arial" pitchFamily="34" charset="0"/>
              </a:rPr>
              <a:t>	Hydrogen-2   </a:t>
            </a:r>
            <a:r>
              <a:rPr lang="en-AU" spc="-1500" baseline="30000" dirty="0">
                <a:solidFill>
                  <a:srgbClr val="002060"/>
                </a:solidFill>
                <a:latin typeface="Arial" pitchFamily="34" charset="0"/>
                <a:cs typeface="Arial" pitchFamily="34" charset="0"/>
              </a:rPr>
              <a:t>2</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deuterium</a:t>
            </a:r>
          </a:p>
          <a:p>
            <a:pPr>
              <a:buNone/>
            </a:pPr>
            <a:r>
              <a:rPr lang="en-AU" dirty="0">
                <a:solidFill>
                  <a:srgbClr val="002060"/>
                </a:solidFill>
                <a:latin typeface="Arial" pitchFamily="34" charset="0"/>
                <a:cs typeface="Arial" pitchFamily="34" charset="0"/>
              </a:rPr>
              <a:t>	Hydrogen-3   </a:t>
            </a:r>
            <a:r>
              <a:rPr lang="en-AU" spc="-1500" baseline="30000" dirty="0">
                <a:solidFill>
                  <a:srgbClr val="002060"/>
                </a:solidFill>
                <a:latin typeface="Arial" pitchFamily="34" charset="0"/>
                <a:cs typeface="Arial" pitchFamily="34" charset="0"/>
              </a:rPr>
              <a:t>3</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tritium</a:t>
            </a:r>
          </a:p>
          <a:p>
            <a:pPr>
              <a:buNone/>
            </a:pPr>
            <a:r>
              <a:rPr lang="en-AU" dirty="0">
                <a:solidFill>
                  <a:srgbClr val="002060"/>
                </a:solidFill>
                <a:latin typeface="Arial" pitchFamily="34" charset="0"/>
                <a:cs typeface="Arial" pitchFamily="34" charset="0"/>
              </a:rPr>
              <a:t>b) Chlorine</a:t>
            </a:r>
          </a:p>
          <a:p>
            <a:pPr>
              <a:buNone/>
            </a:pPr>
            <a:r>
              <a:rPr lang="en-AU" dirty="0">
                <a:solidFill>
                  <a:srgbClr val="002060"/>
                </a:solidFill>
                <a:latin typeface="Arial" pitchFamily="34" charset="0"/>
                <a:cs typeface="Arial" pitchFamily="34" charset="0"/>
              </a:rPr>
              <a:t>	Chlorine-35   </a:t>
            </a:r>
            <a:r>
              <a:rPr lang="en-AU" spc="-10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spc="-1000" baseline="30000" dirty="0">
                <a:solidFill>
                  <a:srgbClr val="002060"/>
                </a:solidFill>
                <a:latin typeface="Arial" pitchFamily="34" charset="0"/>
                <a:cs typeface="Arial" pitchFamily="34" charset="0"/>
              </a:rPr>
              <a:t>5</a:t>
            </a:r>
            <a:r>
              <a:rPr lang="en-AU" baseline="-25000" dirty="0">
                <a:solidFill>
                  <a:srgbClr val="002060"/>
                </a:solidFill>
                <a:latin typeface="Arial" pitchFamily="34" charset="0"/>
                <a:cs typeface="Arial" pitchFamily="34" charset="0"/>
              </a:rPr>
              <a:t>7</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Cl</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has 18 neutrons</a:t>
            </a:r>
          </a:p>
          <a:p>
            <a:pPr>
              <a:buNone/>
            </a:pPr>
            <a:r>
              <a:rPr lang="en-AU" dirty="0">
                <a:solidFill>
                  <a:srgbClr val="002060"/>
                </a:solidFill>
                <a:latin typeface="Arial" pitchFamily="34" charset="0"/>
                <a:cs typeface="Arial" pitchFamily="34" charset="0"/>
              </a:rPr>
              <a:t>	Chlorine-37   </a:t>
            </a:r>
            <a:r>
              <a:rPr lang="en-AU" spc="-10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spc="-1000" baseline="30000" dirty="0">
                <a:solidFill>
                  <a:srgbClr val="002060"/>
                </a:solidFill>
                <a:latin typeface="Arial" pitchFamily="34" charset="0"/>
                <a:cs typeface="Arial" pitchFamily="34" charset="0"/>
              </a:rPr>
              <a:t>7</a:t>
            </a:r>
            <a:r>
              <a:rPr lang="en-AU" baseline="-25000" dirty="0">
                <a:solidFill>
                  <a:srgbClr val="002060"/>
                </a:solidFill>
                <a:latin typeface="Arial" pitchFamily="34" charset="0"/>
                <a:cs typeface="Arial" pitchFamily="34" charset="0"/>
              </a:rPr>
              <a:t>7</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Cl</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has 20 neutrons</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3200" dirty="0">
                <a:solidFill>
                  <a:srgbClr val="002060"/>
                </a:solidFill>
              </a:rPr>
              <a:t>Real Life Uses for Understanding Isotopes</a:t>
            </a:r>
          </a:p>
        </p:txBody>
      </p:sp>
      <p:pic>
        <p:nvPicPr>
          <p:cNvPr id="1026" name="Picture 2"/>
          <p:cNvPicPr>
            <a:picLocks noChangeAspect="1" noChangeArrowheads="1"/>
          </p:cNvPicPr>
          <p:nvPr/>
        </p:nvPicPr>
        <p:blipFill>
          <a:blip r:embed="rId4"/>
          <a:srcRect/>
          <a:stretch>
            <a:fillRect/>
          </a:stretch>
        </p:blipFill>
        <p:spPr bwMode="auto">
          <a:xfrm>
            <a:off x="357158" y="857232"/>
            <a:ext cx="8429652" cy="6016154"/>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3200" dirty="0">
                <a:solidFill>
                  <a:srgbClr val="002060"/>
                </a:solidFill>
              </a:rPr>
              <a:t>Real Life Uses for Understanding Isotopes</a:t>
            </a:r>
          </a:p>
        </p:txBody>
      </p:sp>
      <p:sp>
        <p:nvSpPr>
          <p:cNvPr id="3" name="Content Placeholder 2"/>
          <p:cNvSpPr>
            <a:spLocks noGrp="1"/>
          </p:cNvSpPr>
          <p:nvPr>
            <p:ph idx="1"/>
          </p:nvPr>
        </p:nvSpPr>
        <p:spPr>
          <a:xfrm>
            <a:off x="285720" y="857232"/>
            <a:ext cx="8501122" cy="2214578"/>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Both oxygen-16 and oxygen-18 are stable. Since oxygen-16 is lighter it evaporates easily. The percentage or ratio of oxygen-16 to oxygen-18 found in fossil shells can determine if a period of time was experiencing glacial or interglacial climate.</a:t>
            </a:r>
          </a:p>
        </p:txBody>
      </p:sp>
      <p:pic>
        <p:nvPicPr>
          <p:cNvPr id="1026" name="Picture 2"/>
          <p:cNvPicPr>
            <a:picLocks noChangeAspect="1" noChangeArrowheads="1"/>
          </p:cNvPicPr>
          <p:nvPr/>
        </p:nvPicPr>
        <p:blipFill>
          <a:blip r:embed="rId4"/>
          <a:srcRect/>
          <a:stretch>
            <a:fillRect/>
          </a:stretch>
        </p:blipFill>
        <p:spPr bwMode="auto">
          <a:xfrm>
            <a:off x="1928793" y="2857496"/>
            <a:ext cx="5386895" cy="384457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270 naturally occurring stable isotopes from the 92 known stable elements. </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Some elements have many (e.g. Tin has 10 stable isotopes), where others (e.g. Aluminium) only have one.</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All isotopes of the one element react and bond with other elements in precisely the same way (neutrons do not affect/influence an atoms ability to interact).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Radioisotopes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350" dirty="0">
                <a:solidFill>
                  <a:srgbClr val="002060"/>
                </a:solidFill>
                <a:latin typeface="Arial" pitchFamily="34" charset="0"/>
                <a:cs typeface="Arial" pitchFamily="34" charset="0"/>
              </a:rPr>
              <a:t>Radioisotopes are isotopes that are unstable and emit nuclear energy during decay, hence are radioactive.</a:t>
            </a:r>
          </a:p>
          <a:p>
            <a:pPr>
              <a:buNone/>
            </a:pPr>
            <a:r>
              <a:rPr lang="en-AU" sz="2350" dirty="0">
                <a:solidFill>
                  <a:srgbClr val="002060"/>
                </a:solidFill>
                <a:latin typeface="Arial" pitchFamily="34" charset="0"/>
                <a:cs typeface="Arial" pitchFamily="34" charset="0"/>
              </a:rPr>
              <a:t>The nucleus usually spontaneously loses energy by emitting a particle.</a:t>
            </a:r>
          </a:p>
          <a:p>
            <a:pPr>
              <a:buNone/>
            </a:pPr>
            <a:r>
              <a:rPr lang="en-AU" sz="2350" dirty="0">
                <a:solidFill>
                  <a:srgbClr val="002060"/>
                </a:solidFill>
                <a:latin typeface="Arial" pitchFamily="34" charset="0"/>
                <a:cs typeface="Arial" pitchFamily="34" charset="0"/>
              </a:rPr>
              <a:t>Emitting a particle can change the</a:t>
            </a:r>
          </a:p>
          <a:p>
            <a:pPr marL="623888" indent="-247650"/>
            <a:r>
              <a:rPr lang="en-AU" sz="2350" dirty="0">
                <a:solidFill>
                  <a:srgbClr val="002060"/>
                </a:solidFill>
                <a:latin typeface="Arial" pitchFamily="34" charset="0"/>
                <a:cs typeface="Arial" pitchFamily="34" charset="0"/>
              </a:rPr>
              <a:t>Type of element.</a:t>
            </a:r>
          </a:p>
          <a:p>
            <a:pPr marL="623888" indent="-247650"/>
            <a:r>
              <a:rPr lang="en-AU" sz="2350" dirty="0">
                <a:solidFill>
                  <a:srgbClr val="002060"/>
                </a:solidFill>
                <a:latin typeface="Arial" pitchFamily="34" charset="0"/>
                <a:cs typeface="Arial" pitchFamily="34" charset="0"/>
              </a:rPr>
              <a:t>Type of isotope and remain the same element.</a:t>
            </a:r>
          </a:p>
          <a:p>
            <a:pPr>
              <a:buNone/>
            </a:pPr>
            <a:r>
              <a:rPr lang="en-AU" sz="2350" dirty="0">
                <a:solidFill>
                  <a:srgbClr val="002060"/>
                </a:solidFill>
                <a:latin typeface="Arial" pitchFamily="34" charset="0"/>
                <a:cs typeface="Arial" pitchFamily="34" charset="0"/>
              </a:rPr>
              <a:t>The atoms are unstable due to the number of neutrons to protons in the nucleus. </a:t>
            </a:r>
          </a:p>
          <a:p>
            <a:pPr>
              <a:buNone/>
            </a:pPr>
            <a:r>
              <a:rPr lang="en-AU" sz="2350" dirty="0">
                <a:solidFill>
                  <a:srgbClr val="002060"/>
                </a:solidFill>
                <a:latin typeface="Arial" pitchFamily="34" charset="0"/>
                <a:cs typeface="Arial" pitchFamily="34" charset="0"/>
              </a:rPr>
              <a:t>All bonds in the nucleus between protons and neutrons are </a:t>
            </a:r>
            <a:r>
              <a:rPr lang="en-AU" sz="2350" u="sng" dirty="0">
                <a:solidFill>
                  <a:srgbClr val="002060"/>
                </a:solidFill>
                <a:latin typeface="Arial" pitchFamily="34" charset="0"/>
                <a:cs typeface="Arial" pitchFamily="34" charset="0"/>
              </a:rPr>
              <a:t>strong nuclear bonds</a:t>
            </a:r>
            <a:r>
              <a:rPr lang="en-AU" sz="2350" dirty="0">
                <a:solidFill>
                  <a:srgbClr val="002060"/>
                </a:solidFill>
                <a:latin typeface="Arial" pitchFamily="34" charset="0"/>
                <a:cs typeface="Arial" pitchFamily="34" charset="0"/>
              </a:rPr>
              <a:t>.</a:t>
            </a:r>
          </a:p>
          <a:p>
            <a:pPr>
              <a:buNone/>
            </a:pPr>
            <a:r>
              <a:rPr lang="en-AU" sz="2350" dirty="0">
                <a:solidFill>
                  <a:srgbClr val="002060"/>
                </a:solidFill>
                <a:latin typeface="Arial" pitchFamily="34" charset="0"/>
                <a:cs typeface="Arial" pitchFamily="34" charset="0"/>
              </a:rPr>
              <a:t>There are over 2000 known radioisotopes, most are artificial.</a:t>
            </a:r>
          </a:p>
          <a:p>
            <a:pPr>
              <a:buNone/>
            </a:pPr>
            <a:r>
              <a:rPr lang="en-AU" sz="2350" dirty="0">
                <a:solidFill>
                  <a:srgbClr val="002060"/>
                </a:solidFill>
                <a:latin typeface="Arial" pitchFamily="34" charset="0"/>
                <a:cs typeface="Arial" pitchFamily="34" charset="0"/>
              </a:rPr>
              <a:t>K-feldspar is a mineral in igneous rock. As it weathers to a clay the Potassium decays to Argon.</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Electromagnetic Spectrum</a:t>
            </a:r>
          </a:p>
        </p:txBody>
      </p:sp>
      <p:pic>
        <p:nvPicPr>
          <p:cNvPr id="84994" name="Picture 2" descr="http://sci.esa.int/science-e-media/img/c0/Figure_1_spectrum_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980727"/>
            <a:ext cx="8715588" cy="573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01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3.2 &amp; Set 3.3</a:t>
            </a:r>
          </a:p>
          <a:p>
            <a:pPr marL="0" indent="0">
              <a:buNone/>
            </a:pPr>
            <a:r>
              <a:rPr lang="en-AU" sz="2800" dirty="0">
                <a:solidFill>
                  <a:srgbClr val="002060"/>
                </a:solidFill>
                <a:latin typeface="Arial" pitchFamily="34" charset="0"/>
                <a:cs typeface="Arial" pitchFamily="34" charset="0"/>
              </a:rPr>
              <a:t>	Chapter 3.2 &amp; 3.3 Extra Questions</a:t>
            </a:r>
          </a:p>
          <a:p>
            <a:pPr marL="0" indent="0">
              <a:buNone/>
            </a:pPr>
            <a:r>
              <a:rPr lang="en-AU" sz="2800" dirty="0">
                <a:solidFill>
                  <a:srgbClr val="002060"/>
                </a:solidFill>
                <a:latin typeface="Arial" pitchFamily="34" charset="0"/>
                <a:cs typeface="Arial" pitchFamily="34" charset="0"/>
              </a:rPr>
              <a:t>	Chapter 3.2 &amp; 3.3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3.4 page 85-89 and answer  </a:t>
            </a:r>
          </a:p>
          <a:p>
            <a:pPr marL="0" indent="0">
              <a:buNone/>
            </a:pPr>
            <a:r>
              <a:rPr lang="en-AU" sz="2800" dirty="0">
                <a:solidFill>
                  <a:srgbClr val="002060"/>
                </a:solidFill>
                <a:latin typeface="Arial" pitchFamily="34" charset="0"/>
                <a:cs typeface="Arial" pitchFamily="34" charset="0"/>
              </a:rPr>
              <a:t>	Q1&amp;2 Set 3.4</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932082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Alpha, Beta &amp; Gamma Radiation</a:t>
            </a: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3.4</a:t>
            </a:r>
          </a:p>
          <a:p>
            <a:r>
              <a:rPr lang="en-AU" sz="2400" b="1" dirty="0">
                <a:solidFill>
                  <a:srgbClr val="002060"/>
                </a:solidFill>
              </a:rPr>
              <a:t>Pages 85-89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spc="-1500" baseline="30000" dirty="0">
                <a:solidFill>
                  <a:srgbClr val="002060"/>
                </a:solidFill>
                <a:latin typeface="Arial" pitchFamily="34" charset="0"/>
                <a:cs typeface="Arial" pitchFamily="34" charset="0"/>
              </a:rPr>
              <a:t>		4</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2</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α</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Heavy nucleus that needs to undergo radioactive decay.</a:t>
            </a:r>
          </a:p>
          <a:p>
            <a:pPr>
              <a:buNone/>
            </a:pPr>
            <a:r>
              <a:rPr lang="en-AU" dirty="0">
                <a:solidFill>
                  <a:srgbClr val="002060"/>
                </a:solidFill>
                <a:latin typeface="Arial" pitchFamily="34" charset="0"/>
                <a:cs typeface="Arial" pitchFamily="34" charset="0"/>
              </a:rPr>
              <a:t>The alpha particle is identical to Helium, but with a +2 charge (no electrons).</a:t>
            </a:r>
          </a:p>
          <a:p>
            <a:pPr>
              <a:buNone/>
            </a:pPr>
            <a:r>
              <a:rPr lang="en-AU" dirty="0">
                <a:solidFill>
                  <a:srgbClr val="002060"/>
                </a:solidFill>
                <a:latin typeface="Arial" pitchFamily="34" charset="0"/>
                <a:cs typeface="Arial" pitchFamily="34" charset="0"/>
              </a:rPr>
              <a:t>The alpha radiation is shot out of the nucleus as a positively charged particle with large mass.</a:t>
            </a:r>
          </a:p>
          <a:p>
            <a:pPr>
              <a:buNone/>
            </a:pPr>
            <a:r>
              <a:rPr lang="en-AU" dirty="0">
                <a:solidFill>
                  <a:srgbClr val="002060"/>
                </a:solidFill>
                <a:latin typeface="Arial" pitchFamily="34" charset="0"/>
                <a:cs typeface="Arial" pitchFamily="34" charset="0"/>
              </a:rPr>
              <a:t>Alpha particles only travel short distances as they are slowed by surrounding matter and their negatively charged electrons.</a:t>
            </a:r>
          </a:p>
          <a:p>
            <a:pPr>
              <a:buNone/>
            </a:pPr>
            <a:r>
              <a:rPr lang="en-AU" dirty="0">
                <a:solidFill>
                  <a:srgbClr val="002060"/>
                </a:solidFill>
                <a:latin typeface="Arial" pitchFamily="34" charset="0"/>
                <a:cs typeface="Arial" pitchFamily="34" charset="0"/>
              </a:rPr>
              <a:t>Alpha particles will steal electrons and become Helium after a short period of time.</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33204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Example</a:t>
            </a:r>
          </a:p>
          <a:p>
            <a:pPr>
              <a:buNone/>
            </a:pP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600" baseline="30000" dirty="0">
                <a:solidFill>
                  <a:srgbClr val="002060"/>
                </a:solidFill>
                <a:latin typeface="Arial" pitchFamily="34" charset="0"/>
                <a:cs typeface="Arial" pitchFamily="34" charset="0"/>
                <a:sym typeface="Symbol"/>
              </a:rPr>
              <a:t>2</a:t>
            </a:r>
            <a:r>
              <a:rPr lang="en-AU" spc="-600" baseline="-25000" dirty="0">
                <a:solidFill>
                  <a:srgbClr val="002060"/>
                </a:solidFill>
                <a:latin typeface="Arial" pitchFamily="34" charset="0"/>
                <a:cs typeface="Arial" pitchFamily="34" charset="0"/>
                <a:sym typeface="Symbol"/>
              </a:rPr>
              <a:t>8</a:t>
            </a:r>
            <a:r>
              <a:rPr lang="en-AU" spc="-600" baseline="30000" dirty="0">
                <a:solidFill>
                  <a:srgbClr val="002060"/>
                </a:solidFill>
                <a:latin typeface="Arial" pitchFamily="34" charset="0"/>
                <a:cs typeface="Arial" pitchFamily="34" charset="0"/>
                <a:sym typeface="Symbol"/>
              </a:rPr>
              <a:t>2</a:t>
            </a:r>
            <a:r>
              <a:rPr lang="en-AU" spc="-600" baseline="-25000" dirty="0">
                <a:solidFill>
                  <a:srgbClr val="002060"/>
                </a:solidFill>
                <a:latin typeface="Arial" pitchFamily="34" charset="0"/>
                <a:cs typeface="Arial" pitchFamily="34" charset="0"/>
                <a:sym typeface="Symbol"/>
              </a:rPr>
              <a:t>8</a:t>
            </a:r>
            <a:r>
              <a:rPr lang="en-AU" spc="-600"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Ra + </a:t>
            </a:r>
            <a:r>
              <a:rPr lang="en-AU" spc="-600" baseline="30000" dirty="0">
                <a:solidFill>
                  <a:srgbClr val="002060"/>
                </a:solidFill>
                <a:latin typeface="Arial" pitchFamily="34" charset="0"/>
                <a:cs typeface="Arial" pitchFamily="34" charset="0"/>
                <a:sym typeface="Symbol"/>
              </a:rPr>
              <a:t>4</a:t>
            </a:r>
            <a:r>
              <a:rPr lang="en-AU" spc="-600"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u="sng" dirty="0">
                <a:solidFill>
                  <a:srgbClr val="002060"/>
                </a:solidFill>
                <a:latin typeface="Arial" pitchFamily="34" charset="0"/>
                <a:cs typeface="Arial" pitchFamily="34" charset="0"/>
                <a:sym typeface="Symbol"/>
              </a:rPr>
              <a:t>Example 3.4a:</a:t>
            </a:r>
          </a:p>
          <a:p>
            <a:pPr>
              <a:buNone/>
            </a:pPr>
            <a:r>
              <a:rPr lang="en-AU" dirty="0">
                <a:solidFill>
                  <a:srgbClr val="002060"/>
                </a:solidFill>
                <a:latin typeface="Arial" pitchFamily="34" charset="0"/>
                <a:cs typeface="Arial" pitchFamily="34" charset="0"/>
                <a:sym typeface="Symbol"/>
              </a:rPr>
              <a:t>Find the daughter nucleus for the following if they alpha decay</a:t>
            </a:r>
          </a:p>
          <a:p>
            <a:pPr>
              <a:buNone/>
            </a:pPr>
            <a:r>
              <a:rPr lang="en-AU" dirty="0">
                <a:solidFill>
                  <a:srgbClr val="002060"/>
                </a:solidFill>
                <a:latin typeface="Arial" pitchFamily="34" charset="0"/>
                <a:cs typeface="Arial" pitchFamily="34" charset="0"/>
                <a:sym typeface="Symbol"/>
              </a:rPr>
              <a:t>a)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9</a:t>
            </a:r>
            <a:r>
              <a:rPr lang="en-AU" spc="-700" baseline="30000" dirty="0">
                <a:solidFill>
                  <a:srgbClr val="002060"/>
                </a:solidFill>
                <a:latin typeface="Arial" pitchFamily="34" charset="0"/>
                <a:cs typeface="Arial" pitchFamily="34" charset="0"/>
                <a:sym typeface="Symbol"/>
              </a:rPr>
              <a:t>3</a:t>
            </a:r>
            <a:r>
              <a:rPr lang="en-AU" spc="-700" baseline="-25000" dirty="0">
                <a:solidFill>
                  <a:srgbClr val="002060"/>
                </a:solidFill>
                <a:latin typeface="Arial" pitchFamily="34" charset="0"/>
                <a:cs typeface="Arial" pitchFamily="34" charset="0"/>
                <a:sym typeface="Symbol"/>
              </a:rPr>
              <a:t>2</a:t>
            </a:r>
            <a:r>
              <a:rPr lang="en-AU" baseline="30000" dirty="0">
                <a:solidFill>
                  <a:srgbClr val="002060"/>
                </a:solidFill>
                <a:latin typeface="Arial" pitchFamily="34" charset="0"/>
                <a:cs typeface="Arial" pitchFamily="34" charset="0"/>
                <a:sym typeface="Symbol"/>
              </a:rPr>
              <a:t>8</a:t>
            </a:r>
            <a:r>
              <a:rPr lang="en-AU" dirty="0">
                <a:solidFill>
                  <a:srgbClr val="002060"/>
                </a:solidFill>
                <a:latin typeface="Arial" pitchFamily="34" charset="0"/>
                <a:cs typeface="Arial" pitchFamily="34" charset="0"/>
                <a:sym typeface="Symbol"/>
              </a:rPr>
              <a:t> U  </a:t>
            </a:r>
          </a:p>
          <a:p>
            <a:pPr>
              <a:buNone/>
            </a:pPr>
            <a:endParaRPr lang="en-AU" dirty="0">
              <a:solidFill>
                <a:srgbClr val="002060"/>
              </a:solidFill>
              <a:latin typeface="Arial" pitchFamily="34" charset="0"/>
              <a:cs typeface="Arial" pitchFamily="34" charset="0"/>
              <a:sym typeface="Symbol"/>
            </a:endParaRPr>
          </a:p>
          <a:p>
            <a:pPr>
              <a:buNone/>
            </a:pPr>
            <a:r>
              <a:rPr lang="en-AU" dirty="0">
                <a:solidFill>
                  <a:srgbClr val="002060"/>
                </a:solidFill>
                <a:latin typeface="Arial" pitchFamily="34" charset="0"/>
                <a:cs typeface="Arial" pitchFamily="34" charset="0"/>
                <a:sym typeface="Symbol"/>
              </a:rPr>
              <a:t>b)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9</a:t>
            </a:r>
            <a:r>
              <a:rPr lang="en-AU" spc="-700" baseline="30000" dirty="0">
                <a:solidFill>
                  <a:srgbClr val="002060"/>
                </a:solidFill>
                <a:latin typeface="Arial" pitchFamily="34" charset="0"/>
                <a:cs typeface="Arial" pitchFamily="34" charset="0"/>
                <a:sym typeface="Symbol"/>
              </a:rPr>
              <a:t>3</a:t>
            </a:r>
            <a:r>
              <a:rPr lang="en-AU" spc="-700" baseline="-25000" dirty="0">
                <a:solidFill>
                  <a:srgbClr val="002060"/>
                </a:solidFill>
                <a:latin typeface="Arial" pitchFamily="34" charset="0"/>
                <a:cs typeface="Arial" pitchFamily="34" charset="0"/>
                <a:sym typeface="Symbol"/>
              </a:rPr>
              <a:t>0</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Th</a:t>
            </a:r>
            <a:r>
              <a:rPr lang="en-AU" dirty="0">
                <a:solidFill>
                  <a:srgbClr val="002060"/>
                </a:solidFill>
                <a:latin typeface="Arial" pitchFamily="34" charset="0"/>
                <a:cs typeface="Arial" pitchFamily="34" charset="0"/>
                <a:sym typeface="Symbol"/>
              </a:rPr>
              <a:t>  </a:t>
            </a:r>
          </a:p>
          <a:p>
            <a:pPr>
              <a:buNone/>
            </a:pPr>
            <a:endParaRPr lang="en-AU" dirty="0">
              <a:solidFill>
                <a:srgbClr val="002060"/>
              </a:solidFill>
              <a:latin typeface="Arial" pitchFamily="34" charset="0"/>
              <a:cs typeface="Arial" pitchFamily="34" charset="0"/>
              <a:sym typeface="Symbol"/>
            </a:endParaRPr>
          </a:p>
          <a:p>
            <a:pPr>
              <a:buNone/>
            </a:pPr>
            <a:r>
              <a:rPr lang="en-AU" dirty="0">
                <a:solidFill>
                  <a:srgbClr val="002060"/>
                </a:solidFill>
                <a:latin typeface="Arial" pitchFamily="34" charset="0"/>
                <a:cs typeface="Arial" pitchFamily="34" charset="0"/>
                <a:sym typeface="Symbol"/>
              </a:rPr>
              <a:t>c)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8</a:t>
            </a:r>
            <a:r>
              <a:rPr lang="en-AU" spc="-700" baseline="30000" dirty="0">
                <a:solidFill>
                  <a:srgbClr val="002060"/>
                </a:solidFill>
                <a:latin typeface="Arial" pitchFamily="34" charset="0"/>
                <a:cs typeface="Arial" pitchFamily="34" charset="0"/>
                <a:sym typeface="Symbol"/>
              </a:rPr>
              <a:t>1</a:t>
            </a:r>
            <a:r>
              <a:rPr lang="en-AU" spc="-700" baseline="-25000" dirty="0">
                <a:solidFill>
                  <a:srgbClr val="002060"/>
                </a:solidFill>
                <a:latin typeface="Arial" pitchFamily="34" charset="0"/>
                <a:cs typeface="Arial" pitchFamily="34" charset="0"/>
                <a:sym typeface="Symbol"/>
              </a:rPr>
              <a:t>4</a:t>
            </a:r>
            <a:r>
              <a:rPr lang="en-AU"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Po </a:t>
            </a: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spc="-1500" baseline="30000" dirty="0">
                <a:solidFill>
                  <a:srgbClr val="002060"/>
                </a:solidFill>
                <a:latin typeface="Arial" pitchFamily="34" charset="0"/>
                <a:cs typeface="Arial" pitchFamily="34" charset="0"/>
              </a:rPr>
              <a:t>				0</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-1</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β</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Where an electron is emitted from the nucleus (not the electron cloud).</a:t>
            </a:r>
          </a:p>
          <a:p>
            <a:pPr>
              <a:buNone/>
            </a:pPr>
            <a:r>
              <a:rPr lang="en-AU" dirty="0">
                <a:solidFill>
                  <a:srgbClr val="002060"/>
                </a:solidFill>
                <a:latin typeface="Arial" pitchFamily="34" charset="0"/>
                <a:cs typeface="Arial" pitchFamily="34" charset="0"/>
              </a:rPr>
              <a:t>This is a single negative charge that has a mass number of zero.</a:t>
            </a:r>
          </a:p>
          <a:p>
            <a:pPr>
              <a:buNone/>
            </a:pPr>
            <a:r>
              <a:rPr lang="en-AU" dirty="0">
                <a:solidFill>
                  <a:srgbClr val="002060"/>
                </a:solidFill>
                <a:latin typeface="Arial" pitchFamily="34" charset="0"/>
                <a:cs typeface="Arial" pitchFamily="34" charset="0"/>
              </a:rPr>
              <a:t>The imbalance of protons and neutrons result in a neutron changing to a proton and an electron. This is known as beta negative decay.</a:t>
            </a:r>
          </a:p>
          <a:p>
            <a:pPr>
              <a:buNone/>
            </a:pPr>
            <a:r>
              <a:rPr lang="en-AU" dirty="0">
                <a:solidFill>
                  <a:srgbClr val="002060"/>
                </a:solidFill>
                <a:latin typeface="Arial" pitchFamily="34" charset="0"/>
                <a:cs typeface="Arial" pitchFamily="34" charset="0"/>
              </a:rPr>
              <a:t>Beta positive decay is less common and is where the nucleus has too many protons. The proton decays by addition and particles are expelled.</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Beta negative decay</a:t>
            </a:r>
            <a:r>
              <a:rPr lang="en-AU" dirty="0">
                <a:solidFill>
                  <a:srgbClr val="002060"/>
                </a:solidFill>
                <a:latin typeface="Arial" pitchFamily="34" charset="0"/>
                <a:cs typeface="Arial" pitchFamily="34" charset="0"/>
              </a:rPr>
              <a:t>.</a:t>
            </a:r>
          </a:p>
          <a:p>
            <a:pPr>
              <a:buNone/>
            </a:pP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p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  </a:t>
            </a:r>
            <a:r>
              <a:rPr lang="en-AU" dirty="0">
                <a:solidFill>
                  <a:srgbClr val="002060"/>
                </a:solidFill>
                <a:latin typeface="Arial" pitchFamily="34" charset="0"/>
                <a:cs typeface="Arial" pitchFamily="34" charset="0"/>
                <a:sym typeface="Symbol"/>
              </a:rPr>
              <a:t>+ energy </a:t>
            </a:r>
          </a:p>
          <a:p>
            <a:pPr>
              <a:buNone/>
            </a:pPr>
            <a:r>
              <a:rPr lang="en-AU" dirty="0">
                <a:solidFill>
                  <a:srgbClr val="002060"/>
                </a:solidFill>
                <a:latin typeface="Arial" pitchFamily="34" charset="0"/>
                <a:cs typeface="Arial" pitchFamily="34" charset="0"/>
                <a:sym typeface="Symbol"/>
              </a:rPr>
              <a:t>where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  </a:t>
            </a:r>
            <a:r>
              <a:rPr lang="en-AU" dirty="0">
                <a:solidFill>
                  <a:srgbClr val="002060"/>
                </a:solidFill>
                <a:latin typeface="Arial" pitchFamily="34" charset="0"/>
                <a:cs typeface="Arial" pitchFamily="34" charset="0"/>
                <a:sym typeface="Symbol"/>
              </a:rPr>
              <a:t>is an antineutrino of no charge and virtually no mass.</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Example: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3141663" algn="l"/>
              </a:tabLst>
            </a:pPr>
            <a:r>
              <a:rPr lang="en-AU" spc="-1500" baseline="30000" dirty="0">
                <a:solidFill>
                  <a:srgbClr val="002060"/>
                </a:solidFill>
                <a:latin typeface="Arial" pitchFamily="34" charset="0"/>
                <a:cs typeface="Arial" pitchFamily="34" charset="0"/>
              </a:rPr>
              <a:t>		</a:t>
            </a:r>
            <a:r>
              <a:rPr lang="en-AU" spc="-1500"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a:t>
            </a:r>
            <a:endParaRPr lang="en-AU"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Beta positive decay</a:t>
            </a:r>
            <a:r>
              <a:rPr lang="en-AU" dirty="0">
                <a:solidFill>
                  <a:srgbClr val="002060"/>
                </a:solidFill>
                <a:latin typeface="Arial" pitchFamily="34" charset="0"/>
                <a:cs typeface="Arial" pitchFamily="34" charset="0"/>
              </a:rPr>
              <a:t>.</a:t>
            </a:r>
          </a:p>
          <a:p>
            <a:pPr>
              <a:buNone/>
            </a:pP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p  </a:t>
            </a: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a:t>
            </a:r>
            <a:r>
              <a:rPr lang="en-AU" baseline="30000"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dirty="0">
                <a:solidFill>
                  <a:srgbClr val="002060"/>
                </a:solidFill>
                <a:latin typeface="Arial" pitchFamily="34" charset="0"/>
                <a:cs typeface="Arial" pitchFamily="34" charset="0"/>
                <a:sym typeface="Symbol"/>
              </a:rPr>
              <a:t>   + energy </a:t>
            </a:r>
          </a:p>
          <a:p>
            <a:pPr>
              <a:buNone/>
            </a:pPr>
            <a:r>
              <a:rPr lang="en-AU" dirty="0">
                <a:solidFill>
                  <a:srgbClr val="002060"/>
                </a:solidFill>
                <a:latin typeface="Arial" pitchFamily="34" charset="0"/>
                <a:cs typeface="Arial" pitchFamily="34" charset="0"/>
                <a:sym typeface="Symbol"/>
              </a:rPr>
              <a:t>where </a:t>
            </a:r>
            <a:r>
              <a:rPr lang="en-AU" spc="-1500" dirty="0">
                <a:solidFill>
                  <a:srgbClr val="002060"/>
                </a:solidFill>
                <a:latin typeface="Arial" pitchFamily="34" charset="0"/>
                <a:cs typeface="Arial" pitchFamily="34" charset="0"/>
                <a:sym typeface="Symbol"/>
              </a:rPr>
              <a:t>v</a:t>
            </a:r>
            <a:r>
              <a:rPr lang="en-AU" spc="-1500" baseline="80000" dirty="0">
                <a:solidFill>
                  <a:srgbClr val="002060"/>
                </a:solidFill>
                <a:latin typeface="Arial" pitchFamily="34" charset="0"/>
                <a:cs typeface="Arial" pitchFamily="34" charset="0"/>
                <a:sym typeface="Symbol"/>
              </a:rPr>
              <a:t> </a:t>
            </a:r>
            <a:r>
              <a:rPr lang="en-AU" spc="-1500" dirty="0">
                <a:solidFill>
                  <a:srgbClr val="002060"/>
                </a:solidFill>
                <a:latin typeface="Arial" pitchFamily="34" charset="0"/>
                <a:cs typeface="Arial" pitchFamily="34" charset="0"/>
                <a:sym typeface="Symbol"/>
              </a:rPr>
              <a:t>                    </a:t>
            </a:r>
            <a:r>
              <a:rPr lang="en-AU" baseline="80000" dirty="0">
                <a:solidFill>
                  <a:srgbClr val="002060"/>
                </a:solidFill>
                <a:latin typeface="Arial" pitchFamily="34" charset="0"/>
                <a:cs typeface="Arial" pitchFamily="34" charset="0"/>
                <a:sym typeface="Symbol"/>
              </a:rPr>
              <a:t> </a:t>
            </a:r>
            <a:r>
              <a:rPr lang="en-AU" dirty="0">
                <a:solidFill>
                  <a:srgbClr val="002060"/>
                </a:solidFill>
                <a:latin typeface="Arial" pitchFamily="34" charset="0"/>
                <a:cs typeface="Arial" pitchFamily="34" charset="0"/>
                <a:sym typeface="Symbol"/>
              </a:rPr>
              <a:t>  is an neutrino of no charge and virtually no mass.</a:t>
            </a:r>
          </a:p>
          <a:p>
            <a:pPr marL="896938" indent="-896938">
              <a:buNone/>
            </a:pPr>
            <a:r>
              <a:rPr lang="en-AU" dirty="0">
                <a:solidFill>
                  <a:srgbClr val="002060"/>
                </a:solidFill>
                <a:latin typeface="Arial" pitchFamily="34" charset="0"/>
                <a:cs typeface="Arial" pitchFamily="34" charset="0"/>
                <a:sym typeface="Symbol"/>
              </a:rPr>
              <a:t>	e</a:t>
            </a:r>
            <a:r>
              <a:rPr lang="en-AU" baseline="30000"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is a positron of equal values to an electron, except opposite charge.</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Example: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3141663" algn="l"/>
              </a:tabLst>
            </a:pPr>
            <a:r>
              <a:rPr lang="en-AU" spc="-1500" baseline="30000" dirty="0">
                <a:solidFill>
                  <a:srgbClr val="002060"/>
                </a:solidFill>
                <a:latin typeface="Arial" pitchFamily="34" charset="0"/>
                <a:cs typeface="Arial" pitchFamily="34" charset="0"/>
              </a:rPr>
              <a:t>		</a:t>
            </a:r>
            <a:r>
              <a:rPr lang="en-AU" spc="-700" baseline="30000" dirty="0">
                <a:solidFill>
                  <a:srgbClr val="002060"/>
                </a:solidFill>
                <a:latin typeface="Arial" pitchFamily="34" charset="0"/>
                <a:cs typeface="Arial" pitchFamily="34" charset="0"/>
              </a:rPr>
              <a:t>1</a:t>
            </a:r>
            <a:r>
              <a:rPr lang="en-AU" spc="-700" baseline="-25000" dirty="0">
                <a:solidFill>
                  <a:srgbClr val="002060"/>
                </a:solidFill>
                <a:latin typeface="Arial" pitchFamily="34" charset="0"/>
                <a:cs typeface="Arial" pitchFamily="34" charset="0"/>
              </a:rPr>
              <a:t>9</a:t>
            </a:r>
            <a:r>
              <a:rPr lang="en-AU"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F </a:t>
            </a:r>
            <a:r>
              <a:rPr lang="en-AU" dirty="0">
                <a:solidFill>
                  <a:srgbClr val="002060"/>
                </a:solidFill>
                <a:latin typeface="Arial" pitchFamily="34" charset="0"/>
                <a:cs typeface="Arial" pitchFamily="34" charset="0"/>
                <a:sym typeface="Symbol"/>
              </a:rPr>
              <a:t></a:t>
            </a:r>
            <a:endParaRPr lang="en-AU" dirty="0">
              <a:solidFill>
                <a:srgbClr val="00206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a:t>
            </a:r>
          </a:p>
        </p:txBody>
      </p:sp>
      <p:sp>
        <p:nvSpPr>
          <p:cNvPr id="3" name="Content Placeholder 2"/>
          <p:cNvSpPr>
            <a:spLocks noGrp="1"/>
          </p:cNvSpPr>
          <p:nvPr>
            <p:ph idx="1"/>
          </p:nvPr>
        </p:nvSpPr>
        <p:spPr>
          <a:xfrm>
            <a:off x="285720" y="928670"/>
            <a:ext cx="8501122" cy="1571636"/>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Beta radiation travels further than alpha radiation because the charge of the Beta particle (being negative) is less likely to find a willing atom to take it in. Instead it is repelled by the electron shell of the surrounding atoms.</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100354" name="Picture 2" descr="http://images.tutorvista.com/cms/images/38/nuclear-decay-equation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514696"/>
            <a:ext cx="4668747" cy="422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Gamma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dirty="0">
                <a:solidFill>
                  <a:srgbClr val="002060"/>
                </a:solidFill>
                <a:latin typeface="Arial" pitchFamily="34" charset="0"/>
                <a:cs typeface="Arial" pitchFamily="34" charset="0"/>
              </a:rPr>
              <a:t>				 </a:t>
            </a:r>
            <a:r>
              <a:rPr lang="en-AU" sz="4000" spc="-1800" baseline="30000" dirty="0">
                <a:solidFill>
                  <a:srgbClr val="002060"/>
                </a:solidFill>
                <a:latin typeface="Arial" pitchFamily="34" charset="0"/>
                <a:cs typeface="Arial" pitchFamily="34" charset="0"/>
              </a:rPr>
              <a:t>0</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0</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γ</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Is the excess energy the "daughter" nucleus holds after a "parent" radioisotope has emitted an alpha or beta particle.</a:t>
            </a:r>
          </a:p>
          <a:p>
            <a:pPr>
              <a:buNone/>
            </a:pPr>
            <a:r>
              <a:rPr lang="en-AU" dirty="0">
                <a:solidFill>
                  <a:srgbClr val="002060"/>
                </a:solidFill>
                <a:latin typeface="Arial" pitchFamily="34" charset="0"/>
                <a:cs typeface="Arial" pitchFamily="34" charset="0"/>
              </a:rPr>
              <a:t>After the daughter nucleus has rearranged itself it may need to "off-load" this excess energy in the form of gamma rays.</a:t>
            </a:r>
          </a:p>
          <a:p>
            <a:pPr>
              <a:buNone/>
            </a:pPr>
            <a:r>
              <a:rPr lang="en-AU" dirty="0">
                <a:solidFill>
                  <a:srgbClr val="002060"/>
                </a:solidFill>
                <a:latin typeface="Arial" pitchFamily="34" charset="0"/>
                <a:cs typeface="Arial" pitchFamily="34" charset="0"/>
              </a:rPr>
              <a:t>Gamma radiation is part of the electromagnetic radiation spectrum.</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a:p>
            <a:endParaRPr lang="en-AU" dirty="0">
              <a:solidFill>
                <a:srgbClr val="002060"/>
              </a:solidFill>
              <a:latin typeface="Arial" pitchFamily="34" charset="0"/>
              <a:cs typeface="Arial" pitchFamily="34" charset="0"/>
            </a:endParaRPr>
          </a:p>
        </p:txBody>
      </p:sp>
      <p:pic>
        <p:nvPicPr>
          <p:cNvPr id="52226" name="Picture 2" descr="http://www.redorbit.com/media/uploads/2004/10/6_c9b95f985acbe749f13bf6301a3180a85.jpg"/>
          <p:cNvPicPr>
            <a:picLocks noChangeAspect="1" noChangeArrowheads="1"/>
          </p:cNvPicPr>
          <p:nvPr/>
        </p:nvPicPr>
        <p:blipFill>
          <a:blip r:embed="rId4"/>
          <a:srcRect/>
          <a:stretch>
            <a:fillRect/>
          </a:stretch>
        </p:blipFill>
        <p:spPr bwMode="auto">
          <a:xfrm>
            <a:off x="1552231" y="4000504"/>
            <a:ext cx="5797373" cy="2714644"/>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Gamma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Gamma radiation has no mass and no charge, being a form of electromagnetic radiation, hence has no effect on balancing a nuclear equation.</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Example</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Dysprosium to Holmium</a:t>
            </a:r>
          </a:p>
          <a:p>
            <a:pPr>
              <a:buNone/>
            </a:pPr>
            <a:r>
              <a:rPr lang="en-AU" spc="-700" baseline="30000" dirty="0">
                <a:solidFill>
                  <a:srgbClr val="002060"/>
                </a:solidFill>
                <a:latin typeface="Arial" pitchFamily="34" charset="0"/>
                <a:cs typeface="Arial" pitchFamily="34" charset="0"/>
              </a:rPr>
              <a:t>	1</a:t>
            </a:r>
            <a:r>
              <a:rPr lang="en-AU" spc="-700" baseline="-25000" dirty="0">
                <a:solidFill>
                  <a:srgbClr val="002060"/>
                </a:solidFill>
                <a:latin typeface="Arial" pitchFamily="34" charset="0"/>
                <a:cs typeface="Arial" pitchFamily="34" charset="0"/>
              </a:rPr>
              <a:t>6</a:t>
            </a:r>
            <a:r>
              <a:rPr lang="en-AU" spc="-700" baseline="30000" dirty="0">
                <a:solidFill>
                  <a:srgbClr val="002060"/>
                </a:solidFill>
                <a:latin typeface="Arial" pitchFamily="34" charset="0"/>
                <a:cs typeface="Arial" pitchFamily="34" charset="0"/>
              </a:rPr>
              <a:t>6</a:t>
            </a:r>
            <a:r>
              <a:rPr lang="en-AU" spc="-700" baseline="-25000" dirty="0">
                <a:solidFill>
                  <a:srgbClr val="002060"/>
                </a:solidFill>
                <a:latin typeface="Arial" pitchFamily="34" charset="0"/>
                <a:cs typeface="Arial" pitchFamily="34" charset="0"/>
              </a:rPr>
              <a:t>6</a:t>
            </a:r>
            <a:r>
              <a:rPr lang="en-AU"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Dy</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Terminology</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Transmutation – when an element changes into another element under radioactive decay where the "parent" nucleus becomes a completely different "daughter" nucleus.</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Artificial Transmutation – when the element is forced to undergo transmutation, where under normal circumstances, this would not occur.</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831995"/>
            <a:ext cx="8229600" cy="4525963"/>
          </a:xfrm>
        </p:spPr>
        <p:txBody>
          <a:bodyPr>
            <a:normAutofit/>
          </a:bodyPr>
          <a:lstStyle/>
          <a:p>
            <a:r>
              <a:rPr lang="en-AU" dirty="0">
                <a:solidFill>
                  <a:schemeClr val="tx1"/>
                </a:solidFill>
                <a:latin typeface="Times New Roman" pitchFamily="18" charset="0"/>
                <a:cs typeface="Times New Roman" pitchFamily="18" charset="0"/>
              </a:rPr>
              <a:t>Electro..... Magnetic! </a:t>
            </a:r>
          </a:p>
          <a:p>
            <a:endParaRPr lang="en-AU"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r>
              <a:rPr lang="en-AU" dirty="0">
                <a:latin typeface="Times New Roman" pitchFamily="18" charset="0"/>
                <a:cs typeface="Times New Roman" pitchFamily="18" charset="0"/>
              </a:rPr>
              <a:t>c = f </a:t>
            </a:r>
            <a:r>
              <a:rPr lang="en-AU" dirty="0">
                <a:latin typeface="Symbol" pitchFamily="18" charset="2"/>
                <a:cs typeface="Times New Roman" pitchFamily="18" charset="0"/>
              </a:rPr>
              <a:t>l</a:t>
            </a:r>
            <a:r>
              <a:rPr lang="en-AU" dirty="0">
                <a:latin typeface="Times New Roman" pitchFamily="18" charset="0"/>
                <a:cs typeface="Times New Roman" pitchFamily="18" charset="0"/>
              </a:rPr>
              <a:t>, where c is constant.  </a:t>
            </a:r>
          </a:p>
        </p:txBody>
      </p:sp>
      <p:sp>
        <p:nvSpPr>
          <p:cNvPr id="4098" name="Titre 1"/>
          <p:cNvSpPr>
            <a:spLocks noGrp="1"/>
          </p:cNvSpPr>
          <p:nvPr>
            <p:ph type="title"/>
          </p:nvPr>
        </p:nvSpPr>
        <p:spPr>
          <a:xfrm>
            <a:off x="457200" y="285750"/>
            <a:ext cx="8229600" cy="1143000"/>
          </a:xfrm>
        </p:spPr>
        <p:txBody>
          <a:bodyPr/>
          <a:lstStyle/>
          <a:p>
            <a:r>
              <a:rPr lang="en-AU" sz="4800" b="1" dirty="0">
                <a:solidFill>
                  <a:schemeClr val="tx1"/>
                </a:solidFill>
              </a:rPr>
              <a:t>Family of Electromagnetic Radiation</a:t>
            </a:r>
          </a:p>
        </p:txBody>
      </p:sp>
      <p:pic>
        <p:nvPicPr>
          <p:cNvPr id="5" name="Picture 4" descr="Electromag.jpg"/>
          <p:cNvPicPr>
            <a:picLocks noChangeAspect="1"/>
          </p:cNvPicPr>
          <p:nvPr/>
        </p:nvPicPr>
        <p:blipFill>
          <a:blip r:embed="rId4"/>
          <a:stretch>
            <a:fillRect/>
          </a:stretch>
        </p:blipFill>
        <p:spPr>
          <a:xfrm>
            <a:off x="0" y="3429000"/>
            <a:ext cx="5512433" cy="3456384"/>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5"/>
          <a:srcRect/>
          <a:stretch>
            <a:fillRect/>
          </a:stretch>
        </p:blipFill>
        <p:spPr bwMode="auto">
          <a:xfrm>
            <a:off x="4427984" y="905709"/>
            <a:ext cx="4353031" cy="2473313"/>
          </a:xfrm>
          <a:prstGeom prst="rect">
            <a:avLst/>
          </a:prstGeom>
          <a:noFill/>
        </p:spPr>
      </p:pic>
    </p:spTree>
    <p:extLst>
      <p:ext uri="{BB962C8B-B14F-4D97-AF65-F5344CB8AC3E}">
        <p14:creationId xmlns:p14="http://schemas.microsoft.com/office/powerpoint/2010/main" val="796087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Artificial Transmutation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200 naturally occurring and 2000 artificial radioisotopes</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Methods of producing artificial radioisotopes.</a:t>
            </a:r>
          </a:p>
          <a:p>
            <a:r>
              <a:rPr lang="en-AU" dirty="0">
                <a:solidFill>
                  <a:srgbClr val="002060"/>
                </a:solidFill>
                <a:latin typeface="Arial" pitchFamily="34" charset="0"/>
                <a:cs typeface="Arial" pitchFamily="34" charset="0"/>
              </a:rPr>
              <a:t>Neutron absorption: stable isotopes are irradiated (bombarded) with neutrons in a nuclear reactor.</a:t>
            </a:r>
          </a:p>
          <a:p>
            <a:endParaRPr lang="en-AU" dirty="0">
              <a:solidFill>
                <a:srgbClr val="002060"/>
              </a:solidFill>
              <a:latin typeface="Arial" pitchFamily="34" charset="0"/>
              <a:cs typeface="Arial" pitchFamily="34" charset="0"/>
            </a:endParaRPr>
          </a:p>
          <a:p>
            <a:r>
              <a:rPr lang="en-AU" dirty="0">
                <a:solidFill>
                  <a:srgbClr val="002060"/>
                </a:solidFill>
                <a:latin typeface="Arial" pitchFamily="34" charset="0"/>
                <a:cs typeface="Arial" pitchFamily="34" charset="0"/>
              </a:rPr>
              <a:t>Particle accelerator: charged particles are impacted with the nucleus at high speeds. The </a:t>
            </a:r>
            <a:r>
              <a:rPr lang="en-AU" dirty="0" err="1">
                <a:solidFill>
                  <a:srgbClr val="002060"/>
                </a:solidFill>
                <a:latin typeface="Arial" pitchFamily="34" charset="0"/>
                <a:cs typeface="Arial" pitchFamily="34" charset="0"/>
              </a:rPr>
              <a:t>Hadron</a:t>
            </a:r>
            <a:r>
              <a:rPr lang="en-AU" dirty="0">
                <a:solidFill>
                  <a:srgbClr val="002060"/>
                </a:solidFill>
                <a:latin typeface="Arial" pitchFamily="34" charset="0"/>
                <a:cs typeface="Arial" pitchFamily="34" charset="0"/>
              </a:rPr>
              <a:t> Collider uses ionised hydrogen (H</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to bombard past the electron cloud and into the nucleus of an element of larger atomic mass.</a:t>
            </a:r>
          </a:p>
          <a:p>
            <a:endParaRPr lang="en-AU" dirty="0">
              <a:solidFill>
                <a:srgbClr val="002060"/>
              </a:solidFill>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Radioactive nuclei</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In a stable nuclei the protons are neatly balanced between neutral neutrons, but more significantly there is a "strong attractive" force that exists at the sub atomic level which counteracts the strong repulsive force that exists between the protons.</a:t>
            </a:r>
            <a:endParaRPr lang="en-AU">
              <a:solidFill>
                <a:srgbClr val="002060"/>
              </a:solidFill>
              <a:latin typeface="Arial" pitchFamily="34" charset="0"/>
              <a:cs typeface="Arial" pitchFamily="34" charset="0"/>
            </a:endParaRPr>
          </a:p>
          <a:p>
            <a:pPr>
              <a:buNone/>
            </a:pPr>
            <a:r>
              <a:rPr lang="en-AU">
                <a:solidFill>
                  <a:srgbClr val="002060"/>
                </a:solidFill>
                <a:latin typeface="Arial" pitchFamily="34" charset="0"/>
                <a:cs typeface="Arial" pitchFamily="34" charset="0"/>
              </a:rPr>
              <a:t>The </a:t>
            </a:r>
            <a:r>
              <a:rPr lang="en-AU" dirty="0">
                <a:solidFill>
                  <a:srgbClr val="002060"/>
                </a:solidFill>
                <a:latin typeface="Arial" pitchFamily="34" charset="0"/>
                <a:cs typeface="Arial" pitchFamily="34" charset="0"/>
              </a:rPr>
              <a:t>"strong attractive" force exists in the form of energy between all nucleons (I.e. Protons and neutrons), hence even adding a "neutrally charged" neutron to a nucleus can affect the nucleus's ability to distribute the "strong attractive" force and keep all the nucleons in the nucleus.</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4143372" y="928670"/>
            <a:ext cx="4643470"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ratio of neutrons to protons increase as the number of protons increase. The ratio does not stay a nice neat 1:1 ratio.</a:t>
            </a:r>
          </a:p>
          <a:p>
            <a:pPr>
              <a:buNone/>
            </a:pPr>
            <a:r>
              <a:rPr lang="en-AU" dirty="0">
                <a:solidFill>
                  <a:srgbClr val="002060"/>
                </a:solidFill>
                <a:latin typeface="Arial" pitchFamily="34" charset="0"/>
                <a:cs typeface="Arial" pitchFamily="34" charset="0"/>
              </a:rPr>
              <a:t>This is </a:t>
            </a:r>
            <a:r>
              <a:rPr lang="en-US" dirty="0">
                <a:solidFill>
                  <a:srgbClr val="002060"/>
                </a:solidFill>
                <a:latin typeface="Arial" pitchFamily="34" charset="0"/>
                <a:cs typeface="Arial" pitchFamily="34" charset="0"/>
              </a:rPr>
              <a:t>because proton-proton repulsion becomes significant, as the number of protons increases </a:t>
            </a:r>
            <a:r>
              <a:rPr lang="en-AU" dirty="0">
                <a:solidFill>
                  <a:srgbClr val="002060"/>
                </a:solidFill>
                <a:latin typeface="Arial" pitchFamily="34" charset="0"/>
                <a:cs typeface="Arial" pitchFamily="34" charset="0"/>
              </a:rPr>
              <a:t>(being surrounded three dimensionally and embedded in the nucleus). </a:t>
            </a:r>
            <a:r>
              <a:rPr lang="en-US" dirty="0">
                <a:solidFill>
                  <a:srgbClr val="002060"/>
                </a:solidFill>
                <a:latin typeface="Arial" pitchFamily="34" charset="0"/>
                <a:cs typeface="Arial" pitchFamily="34" charset="0"/>
              </a:rPr>
              <a:t>Cohesive nuclear forces arise from neutrons, so the neutron to proton ratio must increase for heavier elements.</a:t>
            </a:r>
            <a:endParaRPr lang="en-AU" dirty="0">
              <a:solidFill>
                <a:srgbClr val="002060"/>
              </a:solidFill>
              <a:latin typeface="Arial" pitchFamily="34" charset="0"/>
              <a:cs typeface="Arial" pitchFamily="34" charset="0"/>
            </a:endParaRPr>
          </a:p>
        </p:txBody>
      </p:sp>
      <p:pic>
        <p:nvPicPr>
          <p:cNvPr id="22530" name="Picture 2" descr="http://wps.prenhall.com/wps/media/objects/3313/3392670/imag2102/AAAWZDE0.JPG"/>
          <p:cNvPicPr>
            <a:picLocks noChangeAspect="1" noChangeArrowheads="1"/>
          </p:cNvPicPr>
          <p:nvPr/>
        </p:nvPicPr>
        <p:blipFill>
          <a:blip r:embed="rId4"/>
          <a:srcRect/>
          <a:stretch>
            <a:fillRect/>
          </a:stretch>
        </p:blipFill>
        <p:spPr bwMode="auto">
          <a:xfrm>
            <a:off x="0" y="900875"/>
            <a:ext cx="4000496" cy="5957126"/>
          </a:xfrm>
          <a:prstGeom prst="rect">
            <a:avLst/>
          </a:prstGeom>
          <a:noFill/>
        </p:spPr>
      </p:pic>
      <p:sp>
        <p:nvSpPr>
          <p:cNvPr id="6" name="Rectangle 21"/>
          <p:cNvSpPr>
            <a:spLocks noChangeArrowheads="1"/>
          </p:cNvSpPr>
          <p:nvPr/>
        </p:nvSpPr>
        <p:spPr bwMode="auto">
          <a:xfrm>
            <a:off x="928662" y="6072206"/>
            <a:ext cx="3733800" cy="304800"/>
          </a:xfrm>
          <a:prstGeom prst="rect">
            <a:avLst/>
          </a:prstGeom>
          <a:solidFill>
            <a:srgbClr val="CCFFFF"/>
          </a:solidFill>
          <a:ln w="9525">
            <a:solidFill>
              <a:schemeClr val="tx1"/>
            </a:solidFill>
            <a:miter lim="800000"/>
            <a:headEnd/>
            <a:tailEnd/>
          </a:ln>
        </p:spPr>
        <p:txBody>
          <a:bodyPr wrap="none" anchor="ctr"/>
          <a:lstStyle/>
          <a:p>
            <a:pPr algn="ctr"/>
            <a:r>
              <a:rPr lang="en-GB" sz="1600" b="1"/>
              <a:t>For helium He- 4 the N:P ratio is 1 : 1</a:t>
            </a:r>
          </a:p>
        </p:txBody>
      </p:sp>
      <p:sp>
        <p:nvSpPr>
          <p:cNvPr id="7" name="Rectangle 22"/>
          <p:cNvSpPr>
            <a:spLocks noChangeArrowheads="1"/>
          </p:cNvSpPr>
          <p:nvPr/>
        </p:nvSpPr>
        <p:spPr bwMode="auto">
          <a:xfrm>
            <a:off x="500034" y="1428736"/>
            <a:ext cx="3733800" cy="304800"/>
          </a:xfrm>
          <a:prstGeom prst="rect">
            <a:avLst/>
          </a:prstGeom>
          <a:solidFill>
            <a:srgbClr val="CCFFFF"/>
          </a:solidFill>
          <a:ln w="9525">
            <a:solidFill>
              <a:schemeClr val="tx1"/>
            </a:solidFill>
            <a:miter lim="800000"/>
            <a:headEnd/>
            <a:tailEnd/>
          </a:ln>
        </p:spPr>
        <p:txBody>
          <a:bodyPr wrap="none" anchor="ctr"/>
          <a:lstStyle/>
          <a:p>
            <a:pPr algn="ctr"/>
            <a:r>
              <a:rPr lang="en-GB" sz="1600" b="1" dirty="0"/>
              <a:t>For mercury Hg- 200 the ratio is 1 :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5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40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3.4</a:t>
            </a:r>
          </a:p>
          <a:p>
            <a:pPr marL="0" indent="0">
              <a:buNone/>
            </a:pPr>
            <a:r>
              <a:rPr lang="en-AU" sz="2800" dirty="0">
                <a:solidFill>
                  <a:srgbClr val="002060"/>
                </a:solidFill>
                <a:latin typeface="Arial" pitchFamily="34" charset="0"/>
                <a:cs typeface="Arial" pitchFamily="34" charset="0"/>
              </a:rPr>
              <a:t>	Chapter 3.4 Extra Questions</a:t>
            </a:r>
          </a:p>
          <a:p>
            <a:pPr marL="0" indent="0">
              <a:buNone/>
            </a:pPr>
            <a:r>
              <a:rPr lang="en-AU" sz="2800" dirty="0">
                <a:solidFill>
                  <a:srgbClr val="002060"/>
                </a:solidFill>
                <a:latin typeface="Arial" pitchFamily="34" charset="0"/>
                <a:cs typeface="Arial" pitchFamily="34" charset="0"/>
              </a:rPr>
              <a:t>	Chapter 3.4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3.5 page 90-95 and answer      	Q1&amp;2 from Set 3.5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763235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Properties of Radiation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3.5 </a:t>
            </a:r>
          </a:p>
          <a:p>
            <a:r>
              <a:rPr lang="en-AU" sz="2400" b="1" dirty="0">
                <a:solidFill>
                  <a:srgbClr val="002060"/>
                </a:solidFill>
              </a:rPr>
              <a:t>Pages 90-95</a:t>
            </a:r>
          </a:p>
        </p:txBody>
      </p:sp>
    </p:spTree>
    <p:extLst>
      <p:ext uri="{BB962C8B-B14F-4D97-AF65-F5344CB8AC3E}">
        <p14:creationId xmlns:p14="http://schemas.microsoft.com/office/powerpoint/2010/main" val="2994041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Penetrating Strength</a:t>
            </a:r>
          </a:p>
        </p:txBody>
      </p:sp>
      <p:sp>
        <p:nvSpPr>
          <p:cNvPr id="3" name="Content Placeholder 2"/>
          <p:cNvSpPr>
            <a:spLocks noGrp="1"/>
          </p:cNvSpPr>
          <p:nvPr>
            <p:ph idx="1"/>
          </p:nvPr>
        </p:nvSpPr>
        <p:spPr>
          <a:xfrm>
            <a:off x="285720" y="980728"/>
            <a:ext cx="8501122" cy="5662982"/>
          </a:xfrm>
          <a:solidFill>
            <a:schemeClr val="bg1">
              <a:lumMod val="85000"/>
              <a:alpha val="47000"/>
            </a:schemeClr>
          </a:solidFill>
        </p:spPr>
        <p:txBody>
          <a:bodyPr/>
          <a:lstStyle/>
          <a:p>
            <a:pPr>
              <a:buNone/>
            </a:pP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99330" name="Picture 2" descr="http://2012books.lardbucket.org/books/principles-of-general-chemistry-v1.0/section_05/7a1af062781f215fc2bc5b90ccd6535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980728"/>
            <a:ext cx="8719796" cy="3787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EM Fields on Radiation</a:t>
            </a:r>
          </a:p>
        </p:txBody>
      </p:sp>
      <p:sp>
        <p:nvSpPr>
          <p:cNvPr id="3" name="Content Placeholder 2"/>
          <p:cNvSpPr>
            <a:spLocks noGrp="1"/>
          </p:cNvSpPr>
          <p:nvPr>
            <p:ph idx="1"/>
          </p:nvPr>
        </p:nvSpPr>
        <p:spPr>
          <a:xfrm>
            <a:off x="107504" y="928670"/>
            <a:ext cx="8928992" cy="2716354"/>
          </a:xfrm>
          <a:solidFill>
            <a:schemeClr val="bg1">
              <a:lumMod val="85000"/>
              <a:alpha val="47000"/>
            </a:schemeClr>
          </a:solidFill>
        </p:spPr>
        <p:txBody>
          <a:bodyPr/>
          <a:lstStyle/>
          <a:p>
            <a:pPr>
              <a:buNone/>
            </a:pPr>
            <a:r>
              <a:rPr lang="en-AU" sz="2300" dirty="0">
                <a:solidFill>
                  <a:srgbClr val="002060"/>
                </a:solidFill>
                <a:latin typeface="Arial" pitchFamily="34" charset="0"/>
                <a:cs typeface="Arial" pitchFamily="34" charset="0"/>
              </a:rPr>
              <a:t>Alpha radiation is heavy and due to its mass the particle will follow a large radius when influenced by an electric or magnetic field.</a:t>
            </a:r>
          </a:p>
          <a:p>
            <a:pPr>
              <a:buNone/>
            </a:pPr>
            <a:r>
              <a:rPr lang="en-AU" sz="2300" dirty="0">
                <a:solidFill>
                  <a:srgbClr val="002060"/>
                </a:solidFill>
                <a:latin typeface="Arial" pitchFamily="34" charset="0"/>
                <a:cs typeface="Arial" pitchFamily="34" charset="0"/>
              </a:rPr>
              <a:t>Beta negative radiation, being negative and significantly lighter than an Alpha particle is influenced in the opposite direction to the Alpha particle and the radius is smaller/tighter. </a:t>
            </a:r>
          </a:p>
          <a:p>
            <a:pPr>
              <a:buNone/>
            </a:pPr>
            <a:r>
              <a:rPr lang="en-AU" sz="2300" dirty="0">
                <a:solidFill>
                  <a:srgbClr val="002060"/>
                </a:solidFill>
                <a:latin typeface="Arial" pitchFamily="34" charset="0"/>
                <a:cs typeface="Arial" pitchFamily="34" charset="0"/>
              </a:rPr>
              <a:t>Gamma having virtually no mass and no charge is not influenced at all by the presence of an electric or magnetic field.</a:t>
            </a:r>
            <a:br>
              <a:rPr lang="en-AU" sz="2300" dirty="0">
                <a:solidFill>
                  <a:srgbClr val="002060"/>
                </a:solidFill>
                <a:latin typeface="Arial" pitchFamily="34" charset="0"/>
                <a:cs typeface="Arial" pitchFamily="34" charset="0"/>
              </a:rPr>
            </a:br>
            <a:endParaRPr lang="en-AU" sz="2300" dirty="0">
              <a:solidFill>
                <a:srgbClr val="002060"/>
              </a:solidFill>
              <a:latin typeface="Arial" pitchFamily="34" charset="0"/>
              <a:cs typeface="Arial" pitchFamily="34" charset="0"/>
            </a:endParaRPr>
          </a:p>
        </p:txBody>
      </p:sp>
      <p:pic>
        <p:nvPicPr>
          <p:cNvPr id="40962" name="Picture 2" descr="http://t1.gstatic.com/images?q=tbn:ANd9GcS4rFKix6rZPyYObZPFHA65cd6Cegu2JV26czAtr71R7IDWkjyV"/>
          <p:cNvPicPr>
            <a:picLocks noChangeAspect="1" noChangeArrowheads="1"/>
          </p:cNvPicPr>
          <p:nvPr/>
        </p:nvPicPr>
        <p:blipFill>
          <a:blip r:embed="rId4"/>
          <a:srcRect/>
          <a:stretch>
            <a:fillRect/>
          </a:stretch>
        </p:blipFill>
        <p:spPr bwMode="auto">
          <a:xfrm>
            <a:off x="285720" y="3697010"/>
            <a:ext cx="8483263" cy="3143272"/>
          </a:xfrm>
          <a:prstGeom prst="rect">
            <a:avLst/>
          </a:prstGeom>
          <a:noFill/>
        </p:spPr>
      </p:pic>
    </p:spTree>
    <p:extLst>
      <p:ext uri="{BB962C8B-B14F-4D97-AF65-F5344CB8AC3E}">
        <p14:creationId xmlns:p14="http://schemas.microsoft.com/office/powerpoint/2010/main" val="2328117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Cloud Chamber</a:t>
            </a:r>
          </a:p>
        </p:txBody>
      </p:sp>
      <p:sp>
        <p:nvSpPr>
          <p:cNvPr id="3" name="Content Placeholder 2"/>
          <p:cNvSpPr>
            <a:spLocks noGrp="1"/>
          </p:cNvSpPr>
          <p:nvPr>
            <p:ph idx="1"/>
          </p:nvPr>
        </p:nvSpPr>
        <p:spPr>
          <a:xfrm>
            <a:off x="285720" y="980728"/>
            <a:ext cx="8501122" cy="5662982"/>
          </a:xfrm>
          <a:solidFill>
            <a:schemeClr val="bg1">
              <a:lumMod val="85000"/>
              <a:alpha val="47000"/>
            </a:schemeClr>
          </a:solidFill>
        </p:spPr>
        <p:txBody>
          <a:bodyPr/>
          <a:lstStyle/>
          <a:p>
            <a:pPr marL="457200" indent="-457200">
              <a:buAutoNum type="alphaLcParenR"/>
            </a:pPr>
            <a:r>
              <a:rPr lang="en-AU" dirty="0">
                <a:solidFill>
                  <a:srgbClr val="002060"/>
                </a:solidFill>
                <a:latin typeface="Arial" pitchFamily="34" charset="0"/>
                <a:cs typeface="Arial" pitchFamily="34" charset="0"/>
              </a:rPr>
              <a:t>Don’t repeat this experiment.</a:t>
            </a:r>
          </a:p>
          <a:p>
            <a:pPr marL="457200" indent="-457200">
              <a:buAutoNum type="alphaLcParenR"/>
            </a:pPr>
            <a:r>
              <a:rPr lang="en-AU" dirty="0">
                <a:solidFill>
                  <a:srgbClr val="002060"/>
                </a:solidFill>
                <a:latin typeface="Arial" pitchFamily="34" charset="0"/>
                <a:cs typeface="Arial" pitchFamily="34" charset="0"/>
              </a:rPr>
              <a:t>They are not wearing any safety equipment – big No-No!</a:t>
            </a:r>
          </a:p>
          <a:p>
            <a:pPr marL="457200" indent="-457200">
              <a:buAutoNum type="alphaLcParenR"/>
            </a:pPr>
            <a:r>
              <a:rPr lang="en-AU" dirty="0">
                <a:solidFill>
                  <a:srgbClr val="002060"/>
                </a:solidFill>
                <a:latin typeface="Arial" pitchFamily="34" charset="0"/>
                <a:cs typeface="Arial" pitchFamily="34" charset="0"/>
              </a:rPr>
              <a:t>You can’t just go and buy this stuff – only in America maybe????</a:t>
            </a:r>
          </a:p>
          <a:p>
            <a:pPr marL="457200" indent="-457200">
              <a:buAutoNum type="alphaLcParenR"/>
            </a:pPr>
            <a:r>
              <a:rPr lang="en-AU" dirty="0">
                <a:solidFill>
                  <a:srgbClr val="002060"/>
                </a:solidFill>
                <a:latin typeface="Arial" pitchFamily="34" charset="0"/>
                <a:cs typeface="Arial" pitchFamily="34" charset="0"/>
              </a:rPr>
              <a:t>Do not play with radiation – become a science teacher if you want to play with the stuff.</a:t>
            </a:r>
          </a:p>
          <a:p>
            <a:pPr marL="0" indent="0">
              <a:buNone/>
            </a:pPr>
            <a:r>
              <a:rPr lang="en-AU" dirty="0">
                <a:solidFill>
                  <a:srgbClr val="002060"/>
                </a:solidFill>
                <a:latin typeface="Arial" pitchFamily="34" charset="0"/>
                <a:cs typeface="Arial" pitchFamily="34" charset="0"/>
              </a:rPr>
              <a:t>Even though I do not condone how they present the making of the cloud chamber, I do appreciate that they explain the reasoning behind the making rather well and better than the dozen of other videos I sifted through. Happy watching!</a:t>
            </a:r>
          </a:p>
          <a:p>
            <a:pPr marL="0" indent="0">
              <a:buNone/>
              <a:tabLst>
                <a:tab pos="1343025" algn="l"/>
                <a:tab pos="2603500" algn="l"/>
              </a:tabLst>
            </a:pPr>
            <a:r>
              <a:rPr lang="en-AU" dirty="0">
                <a:solidFill>
                  <a:srgbClr val="002060"/>
                </a:solidFill>
                <a:latin typeface="Arial" pitchFamily="34" charset="0"/>
                <a:cs typeface="Arial" pitchFamily="34" charset="0"/>
              </a:rPr>
              <a:t>NOTE: 	Pb-210	half life 22.2 years	Beta emission</a:t>
            </a:r>
          </a:p>
          <a:p>
            <a:pPr marL="0" indent="0">
              <a:buNone/>
              <a:tabLst>
                <a:tab pos="1343025" algn="l"/>
                <a:tab pos="2603500" algn="l"/>
              </a:tabLst>
            </a:pPr>
            <a:r>
              <a:rPr lang="en-AU" dirty="0">
                <a:solidFill>
                  <a:srgbClr val="002060"/>
                </a:solidFill>
                <a:latin typeface="Arial" pitchFamily="34" charset="0"/>
                <a:cs typeface="Arial" pitchFamily="34" charset="0"/>
              </a:rPr>
              <a:t>	Bi-210	half life 5 days		Beta emission</a:t>
            </a:r>
          </a:p>
          <a:p>
            <a:pPr marL="0" indent="0">
              <a:buNone/>
              <a:tabLst>
                <a:tab pos="1343025" algn="l"/>
                <a:tab pos="2603500" algn="l"/>
              </a:tabLst>
            </a:pPr>
            <a:r>
              <a:rPr lang="en-AU" dirty="0">
                <a:solidFill>
                  <a:srgbClr val="002060"/>
                </a:solidFill>
                <a:latin typeface="Arial" pitchFamily="34" charset="0"/>
                <a:cs typeface="Arial" pitchFamily="34" charset="0"/>
              </a:rPr>
              <a:t>	Po-210	half life 138 days	Alpha emission</a:t>
            </a:r>
          </a:p>
          <a:p>
            <a:pPr marL="0" indent="0">
              <a:buNone/>
              <a:tabLst>
                <a:tab pos="1343025" algn="l"/>
                <a:tab pos="2603500" algn="l"/>
              </a:tabLst>
            </a:pPr>
            <a:endParaRPr lang="en-AU" dirty="0">
              <a:solidFill>
                <a:srgbClr val="002060"/>
              </a:solidFill>
              <a:latin typeface="Arial" pitchFamily="34" charset="0"/>
              <a:cs typeface="Arial" pitchFamily="34" charset="0"/>
            </a:endParaRPr>
          </a:p>
          <a:p>
            <a:pPr marL="0" indent="0">
              <a:buNone/>
              <a:tabLst>
                <a:tab pos="1343025" algn="l"/>
                <a:tab pos="2603500" algn="l"/>
              </a:tabLst>
            </a:pP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866454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5">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a:noFill/>
        </p:spPr>
        <p:txBody>
          <a:bodyPr/>
          <a:lstStyle/>
          <a:p>
            <a:r>
              <a:rPr lang="en-AU" i="0" dirty="0">
                <a:solidFill>
                  <a:srgbClr val="002060"/>
                </a:solidFill>
                <a:latin typeface="Cambria Math"/>
                <a:ea typeface="Cambria Math"/>
              </a:rPr>
              <a:t>Geiger-Muller tube</a:t>
            </a:r>
            <a:endParaRPr lang="en-AU" i="0" dirty="0">
              <a:solidFill>
                <a:srgbClr val="002060"/>
              </a:solidFill>
            </a:endParaRPr>
          </a:p>
        </p:txBody>
      </p:sp>
      <p:sp>
        <p:nvSpPr>
          <p:cNvPr id="3" name="Content Placeholder 2"/>
          <p:cNvSpPr>
            <a:spLocks noGrp="1"/>
          </p:cNvSpPr>
          <p:nvPr>
            <p:ph idx="1"/>
          </p:nvPr>
        </p:nvSpPr>
        <p:spPr>
          <a:xfrm>
            <a:off x="107504" y="928670"/>
            <a:ext cx="8928992" cy="5715040"/>
          </a:xfrm>
          <a:solidFill>
            <a:schemeClr val="bg1">
              <a:lumMod val="85000"/>
              <a:alpha val="47000"/>
            </a:schemeClr>
          </a:solidFill>
        </p:spPr>
        <p:txBody>
          <a:bodyPr/>
          <a:lstStyle/>
          <a:p>
            <a:pPr>
              <a:buNone/>
            </a:pPr>
            <a:r>
              <a:rPr lang="en-US" sz="2200" dirty="0">
                <a:solidFill>
                  <a:srgbClr val="002060"/>
                </a:solidFill>
                <a:latin typeface="Arial" panose="020B0604020202020204" pitchFamily="34" charset="0"/>
                <a:cs typeface="Arial" panose="020B0604020202020204" pitchFamily="34" charset="0"/>
              </a:rPr>
              <a:t>The tube is filled with Argon gas at low pressure.  About +400 Volts are applied to the thin wire in the middle. When a particle enter the tube, it </a:t>
            </a:r>
            <a:r>
              <a:rPr lang="en-US" sz="2200" dirty="0" err="1">
                <a:solidFill>
                  <a:srgbClr val="002060"/>
                </a:solidFill>
                <a:latin typeface="Arial" panose="020B0604020202020204" pitchFamily="34" charset="0"/>
                <a:cs typeface="Arial" panose="020B0604020202020204" pitchFamily="34" charset="0"/>
              </a:rPr>
              <a:t>ionises</a:t>
            </a:r>
            <a:r>
              <a:rPr lang="en-US" sz="2200" dirty="0">
                <a:solidFill>
                  <a:srgbClr val="002060"/>
                </a:solidFill>
                <a:latin typeface="Arial" panose="020B0604020202020204" pitchFamily="34" charset="0"/>
                <a:cs typeface="Arial" panose="020B0604020202020204" pitchFamily="34" charset="0"/>
              </a:rPr>
              <a:t> an Argon atom. The electron produced is attracted to the central wire anode, at high speed and </a:t>
            </a:r>
            <a:r>
              <a:rPr lang="en-US" sz="2200" dirty="0" err="1">
                <a:solidFill>
                  <a:srgbClr val="002060"/>
                </a:solidFill>
                <a:latin typeface="Arial" panose="020B0604020202020204" pitchFamily="34" charset="0"/>
                <a:cs typeface="Arial" panose="020B0604020202020204" pitchFamily="34" charset="0"/>
              </a:rPr>
              <a:t>ionises</a:t>
            </a:r>
            <a:r>
              <a:rPr lang="en-US" sz="2200" dirty="0">
                <a:solidFill>
                  <a:srgbClr val="002060"/>
                </a:solidFill>
                <a:latin typeface="Arial" panose="020B0604020202020204" pitchFamily="34" charset="0"/>
                <a:cs typeface="Arial" panose="020B0604020202020204" pitchFamily="34" charset="0"/>
              </a:rPr>
              <a:t> further Argon atoms, causing an "avalanche". Thus one single incoming particle will cause many electrons to arrive at the anode, creating a pulse which can be amplified and counted. </a:t>
            </a:r>
          </a:p>
          <a:p>
            <a:pPr>
              <a:buNone/>
            </a:pPr>
            <a:br>
              <a:rPr lang="en-AU" sz="2200" dirty="0">
                <a:solidFill>
                  <a:srgbClr val="002060"/>
                </a:solidFill>
                <a:latin typeface="Arial" pitchFamily="34" charset="0"/>
                <a:cs typeface="Arial" pitchFamily="34" charset="0"/>
              </a:rPr>
            </a:br>
            <a:endParaRPr lang="en-AU" sz="2200" dirty="0">
              <a:solidFill>
                <a:srgbClr val="002060"/>
              </a:solidFill>
              <a:latin typeface="Arial" pitchFamily="34" charset="0"/>
              <a:cs typeface="Arial" pitchFamily="34" charset="0"/>
            </a:endParaRPr>
          </a:p>
        </p:txBody>
      </p:sp>
      <p:sp>
        <p:nvSpPr>
          <p:cNvPr id="86" name="Oval 2"/>
          <p:cNvSpPr>
            <a:spLocks noChangeArrowheads="1"/>
          </p:cNvSpPr>
          <p:nvPr/>
        </p:nvSpPr>
        <p:spPr bwMode="auto">
          <a:xfrm>
            <a:off x="-142875" y="4075981"/>
            <a:ext cx="142875" cy="144462"/>
          </a:xfrm>
          <a:prstGeom prst="ellipse">
            <a:avLst/>
          </a:prstGeom>
          <a:solidFill>
            <a:srgbClr val="04920B"/>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nvGrpSpPr>
          <p:cNvPr id="87" name="Group 5"/>
          <p:cNvGrpSpPr>
            <a:grpSpLocks/>
          </p:cNvGrpSpPr>
          <p:nvPr/>
        </p:nvGrpSpPr>
        <p:grpSpPr bwMode="auto">
          <a:xfrm>
            <a:off x="3276600" y="3356843"/>
            <a:ext cx="3959225" cy="1296988"/>
            <a:chOff x="1655" y="1706"/>
            <a:chExt cx="2903" cy="863"/>
          </a:xfrm>
        </p:grpSpPr>
        <p:sp>
          <p:nvSpPr>
            <p:cNvPr id="88" name="Line 6"/>
            <p:cNvSpPr>
              <a:spLocks noChangeShapeType="1"/>
            </p:cNvSpPr>
            <p:nvPr/>
          </p:nvSpPr>
          <p:spPr bwMode="auto">
            <a:xfrm>
              <a:off x="3787" y="2115"/>
              <a:ext cx="6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89" name="Group 7"/>
            <p:cNvGrpSpPr>
              <a:grpSpLocks/>
            </p:cNvGrpSpPr>
            <p:nvPr/>
          </p:nvGrpSpPr>
          <p:grpSpPr bwMode="auto">
            <a:xfrm>
              <a:off x="1655" y="1706"/>
              <a:ext cx="2246" cy="863"/>
              <a:chOff x="1655" y="1706"/>
              <a:chExt cx="2246" cy="863"/>
            </a:xfrm>
          </p:grpSpPr>
          <p:grpSp>
            <p:nvGrpSpPr>
              <p:cNvPr id="91" name="Group 8"/>
              <p:cNvGrpSpPr>
                <a:grpSpLocks/>
              </p:cNvGrpSpPr>
              <p:nvPr/>
            </p:nvGrpSpPr>
            <p:grpSpPr bwMode="auto">
              <a:xfrm>
                <a:off x="1655" y="1706"/>
                <a:ext cx="2246" cy="863"/>
                <a:chOff x="1655" y="1706"/>
                <a:chExt cx="2246" cy="863"/>
              </a:xfrm>
            </p:grpSpPr>
            <p:grpSp>
              <p:nvGrpSpPr>
                <p:cNvPr id="95" name="Group 9"/>
                <p:cNvGrpSpPr>
                  <a:grpSpLocks/>
                </p:cNvGrpSpPr>
                <p:nvPr/>
              </p:nvGrpSpPr>
              <p:grpSpPr bwMode="auto">
                <a:xfrm>
                  <a:off x="1655" y="1706"/>
                  <a:ext cx="2246" cy="863"/>
                  <a:chOff x="2064" y="2205"/>
                  <a:chExt cx="2246" cy="863"/>
                </a:xfrm>
              </p:grpSpPr>
              <p:sp>
                <p:nvSpPr>
                  <p:cNvPr id="100" name="AutoShape 10"/>
                  <p:cNvSpPr>
                    <a:spLocks noChangeArrowheads="1"/>
                  </p:cNvSpPr>
                  <p:nvPr/>
                </p:nvSpPr>
                <p:spPr bwMode="auto">
                  <a:xfrm rot="-5400000">
                    <a:off x="2755" y="1514"/>
                    <a:ext cx="863" cy="2246"/>
                  </a:xfrm>
                  <a:prstGeom prst="can">
                    <a:avLst>
                      <a:gd name="adj" fmla="val 23748"/>
                    </a:avLst>
                  </a:prstGeom>
                  <a:solidFill>
                    <a:srgbClr val="66FFFF">
                      <a:alpha val="14902"/>
                    </a:srgb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101" name="Oval 11"/>
                  <p:cNvSpPr>
                    <a:spLocks noChangeArrowheads="1"/>
                  </p:cNvSpPr>
                  <p:nvPr/>
                </p:nvSpPr>
                <p:spPr bwMode="auto">
                  <a:xfrm>
                    <a:off x="2109" y="2278"/>
                    <a:ext cx="136" cy="726"/>
                  </a:xfrm>
                  <a:prstGeom prst="ellipse">
                    <a:avLst/>
                  </a:prstGeom>
                  <a:solidFill>
                    <a:schemeClr val="accent1">
                      <a:alpha val="14902"/>
                    </a:scheme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grpSp>
              <p:nvGrpSpPr>
                <p:cNvPr id="96" name="Group 12"/>
                <p:cNvGrpSpPr>
                  <a:grpSpLocks/>
                </p:cNvGrpSpPr>
                <p:nvPr/>
              </p:nvGrpSpPr>
              <p:grpSpPr bwMode="auto">
                <a:xfrm>
                  <a:off x="1791" y="1770"/>
                  <a:ext cx="2080" cy="728"/>
                  <a:chOff x="1474" y="2131"/>
                  <a:chExt cx="2012" cy="728"/>
                </a:xfrm>
              </p:grpSpPr>
              <p:sp>
                <p:nvSpPr>
                  <p:cNvPr id="97" name="Oval 13"/>
                  <p:cNvSpPr>
                    <a:spLocks noChangeArrowheads="1"/>
                  </p:cNvSpPr>
                  <p:nvPr/>
                </p:nvSpPr>
                <p:spPr bwMode="auto">
                  <a:xfrm>
                    <a:off x="3350" y="2131"/>
                    <a:ext cx="136" cy="726"/>
                  </a:xfrm>
                  <a:prstGeom prst="ellipse">
                    <a:avLst/>
                  </a:prstGeom>
                  <a:solidFill>
                    <a:srgbClr val="99FFCC">
                      <a:alpha val="14902"/>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98" name="Line 14"/>
                  <p:cNvSpPr>
                    <a:spLocks noChangeShapeType="1"/>
                  </p:cNvSpPr>
                  <p:nvPr/>
                </p:nvSpPr>
                <p:spPr bwMode="auto">
                  <a:xfrm>
                    <a:off x="1474" y="2141"/>
                    <a:ext cx="1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9" name="Line 15"/>
                  <p:cNvSpPr>
                    <a:spLocks noChangeShapeType="1"/>
                  </p:cNvSpPr>
                  <p:nvPr/>
                </p:nvSpPr>
                <p:spPr bwMode="auto">
                  <a:xfrm>
                    <a:off x="1474" y="2859"/>
                    <a:ext cx="1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grpSp>
          <p:grpSp>
            <p:nvGrpSpPr>
              <p:cNvPr id="92" name="Group 16"/>
              <p:cNvGrpSpPr>
                <a:grpSpLocks/>
              </p:cNvGrpSpPr>
              <p:nvPr/>
            </p:nvGrpSpPr>
            <p:grpSpPr bwMode="auto">
              <a:xfrm>
                <a:off x="2064" y="2069"/>
                <a:ext cx="1723" cy="91"/>
                <a:chOff x="2018" y="3475"/>
                <a:chExt cx="1270" cy="91"/>
              </a:xfrm>
            </p:grpSpPr>
            <p:sp>
              <p:nvSpPr>
                <p:cNvPr id="93" name="Line 17"/>
                <p:cNvSpPr>
                  <a:spLocks noChangeShapeType="1"/>
                </p:cNvSpPr>
                <p:nvPr/>
              </p:nvSpPr>
              <p:spPr bwMode="auto">
                <a:xfrm>
                  <a:off x="2064" y="3521"/>
                  <a:ext cx="122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4" name="Oval 18"/>
                <p:cNvSpPr>
                  <a:spLocks noChangeArrowheads="1"/>
                </p:cNvSpPr>
                <p:nvPr/>
              </p:nvSpPr>
              <p:spPr bwMode="auto">
                <a:xfrm>
                  <a:off x="2018" y="3475"/>
                  <a:ext cx="46" cy="91"/>
                </a:xfrm>
                <a:prstGeom prst="ellipse">
                  <a:avLst/>
                </a:prstGeom>
                <a:solidFill>
                  <a:srgbClr val="FF33CC">
                    <a:alpha val="14902"/>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grpSp>
        <p:sp>
          <p:nvSpPr>
            <p:cNvPr id="90" name="Line 19"/>
            <p:cNvSpPr>
              <a:spLocks noChangeShapeType="1"/>
            </p:cNvSpPr>
            <p:nvPr/>
          </p:nvSpPr>
          <p:spPr bwMode="auto">
            <a:xfrm>
              <a:off x="3787" y="2568"/>
              <a:ext cx="7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102" name="Group 20"/>
          <p:cNvGrpSpPr>
            <a:grpSpLocks/>
          </p:cNvGrpSpPr>
          <p:nvPr/>
        </p:nvGrpSpPr>
        <p:grpSpPr bwMode="auto">
          <a:xfrm>
            <a:off x="7204075" y="3788643"/>
            <a:ext cx="1255713" cy="998538"/>
            <a:chOff x="4538" y="2024"/>
            <a:chExt cx="791" cy="629"/>
          </a:xfrm>
        </p:grpSpPr>
        <p:sp>
          <p:nvSpPr>
            <p:cNvPr id="103" name="Text Box 21"/>
            <p:cNvSpPr txBox="1">
              <a:spLocks noChangeArrowheads="1"/>
            </p:cNvSpPr>
            <p:nvPr/>
          </p:nvSpPr>
          <p:spPr bwMode="auto">
            <a:xfrm>
              <a:off x="4558" y="2024"/>
              <a:ext cx="7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600" b="1"/>
                <a:t>+ve 400V</a:t>
              </a:r>
              <a:endParaRPr lang="en-US" sz="1600" b="1"/>
            </a:p>
          </p:txBody>
        </p:sp>
        <p:sp>
          <p:nvSpPr>
            <p:cNvPr id="104" name="Text Box 22"/>
            <p:cNvSpPr txBox="1">
              <a:spLocks noChangeArrowheads="1"/>
            </p:cNvSpPr>
            <p:nvPr/>
          </p:nvSpPr>
          <p:spPr bwMode="auto">
            <a:xfrm>
              <a:off x="4538" y="2441"/>
              <a:ext cx="7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600" b="1"/>
                <a:t>0V</a:t>
              </a:r>
              <a:endParaRPr lang="en-US" sz="1600" b="1"/>
            </a:p>
          </p:txBody>
        </p:sp>
      </p:grpSp>
      <p:grpSp>
        <p:nvGrpSpPr>
          <p:cNvPr id="105" name="Group 23"/>
          <p:cNvGrpSpPr>
            <a:grpSpLocks/>
          </p:cNvGrpSpPr>
          <p:nvPr/>
        </p:nvGrpSpPr>
        <p:grpSpPr bwMode="auto">
          <a:xfrm>
            <a:off x="4284663" y="4004543"/>
            <a:ext cx="374650" cy="431800"/>
            <a:chOff x="2109" y="3475"/>
            <a:chExt cx="236" cy="146"/>
          </a:xfrm>
        </p:grpSpPr>
        <p:grpSp>
          <p:nvGrpSpPr>
            <p:cNvPr id="106" name="Group 24"/>
            <p:cNvGrpSpPr>
              <a:grpSpLocks/>
            </p:cNvGrpSpPr>
            <p:nvPr/>
          </p:nvGrpSpPr>
          <p:grpSpPr bwMode="auto">
            <a:xfrm>
              <a:off x="2109" y="3475"/>
              <a:ext cx="226" cy="136"/>
              <a:chOff x="2109" y="3475"/>
              <a:chExt cx="226" cy="136"/>
            </a:xfrm>
          </p:grpSpPr>
          <p:grpSp>
            <p:nvGrpSpPr>
              <p:cNvPr id="108" name="Group 25"/>
              <p:cNvGrpSpPr>
                <a:grpSpLocks/>
              </p:cNvGrpSpPr>
              <p:nvPr/>
            </p:nvGrpSpPr>
            <p:grpSpPr bwMode="auto">
              <a:xfrm>
                <a:off x="2109" y="3475"/>
                <a:ext cx="226" cy="136"/>
                <a:chOff x="1429" y="3521"/>
                <a:chExt cx="226" cy="136"/>
              </a:xfrm>
            </p:grpSpPr>
            <p:sp>
              <p:nvSpPr>
                <p:cNvPr id="110" name="AutoShape 26"/>
                <p:cNvSpPr>
                  <a:spLocks noChangeArrowheads="1"/>
                </p:cNvSpPr>
                <p:nvPr/>
              </p:nvSpPr>
              <p:spPr bwMode="auto">
                <a:xfrm>
                  <a:off x="1429" y="3566"/>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111" name="AutoShape 27"/>
                <p:cNvSpPr>
                  <a:spLocks noChangeArrowheads="1"/>
                </p:cNvSpPr>
                <p:nvPr/>
              </p:nvSpPr>
              <p:spPr bwMode="auto">
                <a:xfrm>
                  <a:off x="1519" y="3521"/>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09" name="AutoShape 28"/>
              <p:cNvSpPr>
                <a:spLocks noChangeArrowheads="1"/>
              </p:cNvSpPr>
              <p:nvPr/>
            </p:nvSpPr>
            <p:spPr bwMode="auto">
              <a:xfrm>
                <a:off x="2154" y="3475"/>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07" name="AutoShape 29"/>
            <p:cNvSpPr>
              <a:spLocks noChangeArrowheads="1"/>
            </p:cNvSpPr>
            <p:nvPr/>
          </p:nvSpPr>
          <p:spPr bwMode="auto">
            <a:xfrm>
              <a:off x="2209" y="3530"/>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12" name="Line 30"/>
          <p:cNvSpPr>
            <a:spLocks noChangeShapeType="1"/>
          </p:cNvSpPr>
          <p:nvPr/>
        </p:nvSpPr>
        <p:spPr bwMode="auto">
          <a:xfrm>
            <a:off x="6659563" y="3975968"/>
            <a:ext cx="360362"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13" name="Line 31"/>
          <p:cNvSpPr>
            <a:spLocks noChangeShapeType="1"/>
          </p:cNvSpPr>
          <p:nvPr/>
        </p:nvSpPr>
        <p:spPr bwMode="auto">
          <a:xfrm rot="10800000">
            <a:off x="6732588" y="4652243"/>
            <a:ext cx="360362"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14" name="Rectangle 32"/>
          <p:cNvSpPr>
            <a:spLocks noChangeArrowheads="1"/>
          </p:cNvSpPr>
          <p:nvPr/>
        </p:nvSpPr>
        <p:spPr bwMode="auto">
          <a:xfrm>
            <a:off x="1331913" y="4075981"/>
            <a:ext cx="576262" cy="43338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1400" b="1"/>
              <a:t>source</a:t>
            </a:r>
            <a:endParaRPr lang="en-US" sz="1400" b="1"/>
          </a:p>
        </p:txBody>
      </p:sp>
      <p:grpSp>
        <p:nvGrpSpPr>
          <p:cNvPr id="115" name="Group 33"/>
          <p:cNvGrpSpPr>
            <a:grpSpLocks/>
          </p:cNvGrpSpPr>
          <p:nvPr/>
        </p:nvGrpSpPr>
        <p:grpSpPr bwMode="auto">
          <a:xfrm>
            <a:off x="395288" y="4941168"/>
            <a:ext cx="4032250" cy="1828800"/>
            <a:chOff x="249" y="2750"/>
            <a:chExt cx="2540" cy="1152"/>
          </a:xfrm>
        </p:grpSpPr>
        <p:grpSp>
          <p:nvGrpSpPr>
            <p:cNvPr id="116" name="Group 34"/>
            <p:cNvGrpSpPr>
              <a:grpSpLocks/>
            </p:cNvGrpSpPr>
            <p:nvPr/>
          </p:nvGrpSpPr>
          <p:grpSpPr bwMode="auto">
            <a:xfrm>
              <a:off x="249" y="2750"/>
              <a:ext cx="2268" cy="1152"/>
              <a:chOff x="3243" y="2750"/>
              <a:chExt cx="2268" cy="1152"/>
            </a:xfrm>
          </p:grpSpPr>
          <p:graphicFrame>
            <p:nvGraphicFramePr>
              <p:cNvPr id="118" name="Object 35"/>
              <p:cNvGraphicFramePr>
                <a:graphicFrameLocks noChangeAspect="1"/>
              </p:cNvGraphicFramePr>
              <p:nvPr/>
            </p:nvGraphicFramePr>
            <p:xfrm>
              <a:off x="3243" y="2795"/>
              <a:ext cx="2268" cy="1098"/>
            </p:xfrm>
            <a:graphic>
              <a:graphicData uri="http://schemas.openxmlformats.org/presentationml/2006/ole">
                <mc:AlternateContent xmlns:mc="http://schemas.openxmlformats.org/markup-compatibility/2006">
                  <mc:Choice xmlns:v="urn:schemas-microsoft-com:vml" Requires="v">
                    <p:oleObj name="Bitmap Image" r:id="rId6" imgW="2991268" imgH="1743318" progId="Paint.Picture">
                      <p:embed/>
                    </p:oleObj>
                  </mc:Choice>
                  <mc:Fallback>
                    <p:oleObj name="Bitmap Image" r:id="rId6" imgW="2991268" imgH="174331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 y="2795"/>
                            <a:ext cx="2268"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Rectangle 36"/>
              <p:cNvSpPr>
                <a:spLocks noChangeArrowheads="1"/>
              </p:cNvSpPr>
              <p:nvPr/>
            </p:nvSpPr>
            <p:spPr bwMode="auto">
              <a:xfrm>
                <a:off x="4921" y="2750"/>
                <a:ext cx="5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dirty="0">
                    <a:solidFill>
                      <a:srgbClr val="FF0000"/>
                    </a:solidFill>
                  </a:rPr>
                  <a:t>+</a:t>
                </a:r>
                <a:r>
                  <a:rPr lang="en-GB" sz="1200" b="1" dirty="0" err="1">
                    <a:solidFill>
                      <a:srgbClr val="FF0000"/>
                    </a:solidFill>
                  </a:rPr>
                  <a:t>ve</a:t>
                </a:r>
                <a:r>
                  <a:rPr lang="en-GB" sz="1200" b="1" dirty="0">
                    <a:solidFill>
                      <a:srgbClr val="FF0000"/>
                    </a:solidFill>
                  </a:rPr>
                  <a:t> 400V</a:t>
                </a:r>
                <a:endParaRPr lang="en-US" sz="1200" b="1" dirty="0">
                  <a:solidFill>
                    <a:srgbClr val="FF0000"/>
                  </a:solidFill>
                </a:endParaRPr>
              </a:p>
            </p:txBody>
          </p:sp>
          <p:sp>
            <p:nvSpPr>
              <p:cNvPr id="120" name="Rectangle 37"/>
              <p:cNvSpPr>
                <a:spLocks noChangeArrowheads="1"/>
              </p:cNvSpPr>
              <p:nvPr/>
            </p:nvSpPr>
            <p:spPr bwMode="auto">
              <a:xfrm>
                <a:off x="5012" y="3729"/>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a:solidFill>
                      <a:srgbClr val="FF0000"/>
                    </a:solidFill>
                  </a:rPr>
                  <a:t>0V</a:t>
                </a:r>
                <a:endParaRPr lang="en-US" sz="1200" b="1">
                  <a:solidFill>
                    <a:srgbClr val="FF0000"/>
                  </a:solidFill>
                </a:endParaRPr>
              </a:p>
            </p:txBody>
          </p:sp>
          <p:sp>
            <p:nvSpPr>
              <p:cNvPr id="121" name="Rectangle 38"/>
              <p:cNvSpPr>
                <a:spLocks noChangeArrowheads="1"/>
              </p:cNvSpPr>
              <p:nvPr/>
            </p:nvSpPr>
            <p:spPr bwMode="auto">
              <a:xfrm>
                <a:off x="4921" y="3430"/>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400" b="1">
                    <a:solidFill>
                      <a:srgbClr val="FF0000"/>
                    </a:solidFill>
                  </a:rPr>
                  <a:t>C</a:t>
                </a:r>
                <a:endParaRPr lang="en-US" sz="1400" b="1">
                  <a:solidFill>
                    <a:srgbClr val="FF0000"/>
                  </a:solidFill>
                </a:endParaRPr>
              </a:p>
            </p:txBody>
          </p:sp>
          <p:sp>
            <p:nvSpPr>
              <p:cNvPr id="122" name="Rectangle 39"/>
              <p:cNvSpPr>
                <a:spLocks noChangeArrowheads="1"/>
              </p:cNvSpPr>
              <p:nvPr/>
            </p:nvSpPr>
            <p:spPr bwMode="auto">
              <a:xfrm>
                <a:off x="4422" y="2976"/>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GB" sz="1400" b="1">
                    <a:solidFill>
                      <a:srgbClr val="FF0000"/>
                    </a:solidFill>
                  </a:rPr>
                  <a:t>R</a:t>
                </a:r>
                <a:endParaRPr lang="en-US" sz="1400" b="1">
                  <a:solidFill>
                    <a:srgbClr val="FF0000"/>
                  </a:solidFill>
                </a:endParaRPr>
              </a:p>
            </p:txBody>
          </p:sp>
          <p:sp>
            <p:nvSpPr>
              <p:cNvPr id="123" name="Rectangle 40"/>
              <p:cNvSpPr>
                <a:spLocks noChangeArrowheads="1"/>
              </p:cNvSpPr>
              <p:nvPr/>
            </p:nvSpPr>
            <p:spPr bwMode="auto">
              <a:xfrm>
                <a:off x="3560" y="3385"/>
                <a:ext cx="4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a:solidFill>
                      <a:srgbClr val="0000FF"/>
                    </a:solidFill>
                  </a:rPr>
                  <a:t> t u b e</a:t>
                </a:r>
                <a:endParaRPr lang="en-US" sz="1200" b="1">
                  <a:solidFill>
                    <a:srgbClr val="0000FF"/>
                  </a:solidFill>
                </a:endParaRPr>
              </a:p>
            </p:txBody>
          </p:sp>
        </p:grpSp>
        <p:sp>
          <p:nvSpPr>
            <p:cNvPr id="117" name="Text Box 41"/>
            <p:cNvSpPr txBox="1">
              <a:spLocks noChangeArrowheads="1"/>
            </p:cNvSpPr>
            <p:nvPr/>
          </p:nvSpPr>
          <p:spPr bwMode="auto">
            <a:xfrm>
              <a:off x="2109" y="3475"/>
              <a:ext cx="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400" b="1">
                  <a:solidFill>
                    <a:srgbClr val="04920B"/>
                  </a:solidFill>
                </a:rPr>
                <a:t>output</a:t>
              </a:r>
              <a:endParaRPr lang="en-US" sz="1400" b="1">
                <a:solidFill>
                  <a:srgbClr val="04920B"/>
                </a:solidFill>
              </a:endParaRPr>
            </a:p>
          </p:txBody>
        </p:sp>
      </p:grpSp>
    </p:spTree>
    <p:extLst>
      <p:ext uri="{BB962C8B-B14F-4D97-AF65-F5344CB8AC3E}">
        <p14:creationId xmlns:p14="http://schemas.microsoft.com/office/powerpoint/2010/main" val="39820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repeatCount="indefinite" accel="50000" decel="50000" fill="hold" grpId="0" nodeType="clickEffect">
                                  <p:stCondLst>
                                    <p:cond delay="0"/>
                                  </p:stCondLst>
                                  <p:childTnLst>
                                    <p:animMotion origin="layout" path="M 0.2243 0.02107 L 0.4743 0.02107 " pathEditMode="relative" rAng="0" ptsTypes="AA">
                                      <p:cBhvr>
                                        <p:cTn id="10" dur="3000" fill="hold"/>
                                        <p:tgtEl>
                                          <p:spTgt spid="86"/>
                                        </p:tgtEl>
                                        <p:attrNameLst>
                                          <p:attrName>ppt_x</p:attrName>
                                          <p:attrName>ppt_y</p:attrName>
                                        </p:attrNameLst>
                                      </p:cBhvr>
                                      <p:rCtr x="12500" y="0"/>
                                    </p:animMotion>
                                  </p:childTnLst>
                                  <p:subTnLst>
                                    <p:audio>
                                      <p:cMediaNode>
                                        <p:cTn display="0" masterRel="sameClick">
                                          <p:stCondLst>
                                            <p:cond evt="begin" delay="0">
                                              <p:tn val="9"/>
                                            </p:cond>
                                          </p:stCondLst>
                                          <p:endCondLst>
                                            <p:cond evt="onStopAudio" delay="0">
                                              <p:tgtEl>
                                                <p:sldTgt/>
                                              </p:tgtEl>
                                            </p:cond>
                                          </p:endCondLst>
                                        </p:cTn>
                                        <p:tgtEl>
                                          <p:sndTgt r:embed="rId3" name="photon.wav"/>
                                        </p:tgtEl>
                                      </p:cMediaNode>
                                    </p:audio>
                                  </p:subTnLst>
                                </p:cTn>
                              </p:par>
                            </p:childTnLst>
                          </p:cTn>
                        </p:par>
                        <p:par>
                          <p:cTn id="11" fill="hold">
                            <p:stCondLst>
                              <p:cond delay="3000"/>
                            </p:stCondLst>
                            <p:childTnLst>
                              <p:par>
                                <p:cTn id="12" presetID="22" presetClass="entr" presetSubtype="4" repeatCount="indefinite" fill="hold" nodeType="afterEffect">
                                  <p:stCondLst>
                                    <p:cond delay="100"/>
                                  </p:stCondLst>
                                  <p:childTnLst>
                                    <p:set>
                                      <p:cBhvr>
                                        <p:cTn id="13" dur="1" fill="hold">
                                          <p:stCondLst>
                                            <p:cond delay="0"/>
                                          </p:stCondLst>
                                        </p:cTn>
                                        <p:tgtEl>
                                          <p:spTgt spid="105"/>
                                        </p:tgtEl>
                                        <p:attrNameLst>
                                          <p:attrName>style.visibility</p:attrName>
                                        </p:attrNameLst>
                                      </p:cBhvr>
                                      <p:to>
                                        <p:strVal val="visible"/>
                                      </p:to>
                                    </p:set>
                                    <p:animEffect transition="in" filter="wipe(down)">
                                      <p:cBhvr>
                                        <p:cTn id="14" dur="500"/>
                                        <p:tgtEl>
                                          <p:spTgt spid="105"/>
                                        </p:tgtEl>
                                      </p:cBhvr>
                                    </p:animEffect>
                                  </p:childTnLst>
                                  <p:subTnLst>
                                    <p:audio>
                                      <p:cMediaNode>
                                        <p:cTn display="0" masterRel="sameClick">
                                          <p:stCondLst>
                                            <p:cond evt="begin" delay="0">
                                              <p:tn val="12"/>
                                            </p:cond>
                                          </p:stCondLst>
                                          <p:endCondLst>
                                            <p:cond evt="onStopAudio" delay="0">
                                              <p:tgtEl>
                                                <p:sldTgt/>
                                              </p:tgtEl>
                                            </p:cond>
                                          </p:endCondLst>
                                        </p:cTn>
                                        <p:tgtEl>
                                          <p:sndTgt r:embed="rId4" name="geiger.wav"/>
                                        </p:tgtEl>
                                      </p:cMediaNode>
                                    </p:audio>
                                  </p:subTnLst>
                                </p:cTn>
                              </p:par>
                            </p:childTnLst>
                          </p:cTn>
                        </p:par>
                        <p:par>
                          <p:cTn id="15" fill="hold">
                            <p:stCondLst>
                              <p:cond delay="3600"/>
                            </p:stCondLst>
                            <p:childTnLst>
                              <p:par>
                                <p:cTn id="16" presetID="22" presetClass="entr" presetSubtype="8" repeatCount="indefinite" fill="hold" grpId="0" nodeType="afterEffect">
                                  <p:stCondLst>
                                    <p:cond delay="10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500"/>
                                        <p:tgtEl>
                                          <p:spTgt spid="112"/>
                                        </p:tgtEl>
                                      </p:cBhvr>
                                    </p:animEffect>
                                  </p:childTnLst>
                                </p:cTn>
                              </p:par>
                            </p:childTnLst>
                          </p:cTn>
                        </p:par>
                        <p:par>
                          <p:cTn id="19" fill="hold">
                            <p:stCondLst>
                              <p:cond delay="4200"/>
                            </p:stCondLst>
                            <p:childTnLst>
                              <p:par>
                                <p:cTn id="20" presetID="22" presetClass="entr" presetSubtype="8" repeatCount="indefinite" fill="hold" grpId="0" nodeType="afterEffect">
                                  <p:stCondLst>
                                    <p:cond delay="20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Scale>
                                      <p:cBhvr>
                                        <p:cTn id="27"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15"/>
                                        </p:tgtEl>
                                        <p:attrNameLst>
                                          <p:attrName>ppt_x</p:attrName>
                                          <p:attrName>ppt_y</p:attrName>
                                        </p:attrNameLst>
                                      </p:cBhvr>
                                    </p:animMotion>
                                    <p:animEffect transition="in" filter="fade">
                                      <p:cBhvr>
                                        <p:cTn id="29"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12" grpId="0" animBg="1"/>
      <p:bldP spid="113" grpId="0" animBg="1"/>
      <p:bldP spid="1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3.5 </a:t>
            </a:r>
          </a:p>
          <a:p>
            <a:pPr marL="0" indent="0">
              <a:buNone/>
            </a:pPr>
            <a:r>
              <a:rPr lang="en-AU" sz="2800" dirty="0">
                <a:solidFill>
                  <a:srgbClr val="002060"/>
                </a:solidFill>
                <a:latin typeface="Arial" pitchFamily="34" charset="0"/>
                <a:cs typeface="Arial" pitchFamily="34" charset="0"/>
              </a:rPr>
              <a:t>	Chapter 3.5 Extra Questions</a:t>
            </a:r>
          </a:p>
          <a:p>
            <a:pPr marL="0" indent="0">
              <a:buNone/>
            </a:pPr>
            <a:r>
              <a:rPr lang="en-AU" sz="2800" dirty="0">
                <a:solidFill>
                  <a:srgbClr val="002060"/>
                </a:solidFill>
                <a:latin typeface="Arial" pitchFamily="34" charset="0"/>
                <a:cs typeface="Arial" pitchFamily="34" charset="0"/>
              </a:rPr>
              <a:t>	Chapter 3.5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3.6 page 95-99 and answer      	Q1,2&amp;3 from Set 3.6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61367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To ionise is to change the electron configuration of an atom by removing/adding electrons to an atom to create a charge. </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Removing electrons is achieved by adding enough energy to the electron, that it is capable of escaping the atom.</a:t>
            </a:r>
          </a:p>
        </p:txBody>
      </p:sp>
      <p:pic>
        <p:nvPicPr>
          <p:cNvPr id="87042" name="Picture 2" descr="http://www.gsma.com/latinamerica/wp-content/uploads/2013/12/electromagnetic-spectr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90" y="3429000"/>
            <a:ext cx="853965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976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Half-life and Activity of Radioisotopes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3.6 </a:t>
            </a:r>
          </a:p>
          <a:p>
            <a:r>
              <a:rPr lang="en-AU" sz="2400" b="1" dirty="0">
                <a:solidFill>
                  <a:srgbClr val="002060"/>
                </a:solidFill>
              </a:rPr>
              <a:t>Pages 95-99</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Properties of Radiation</a:t>
            </a:r>
          </a:p>
        </p:txBody>
      </p:sp>
      <p:sp>
        <p:nvSpPr>
          <p:cNvPr id="3" name="Content Placeholder 2"/>
          <p:cNvSpPr>
            <a:spLocks noGrp="1"/>
          </p:cNvSpPr>
          <p:nvPr>
            <p:ph idx="1"/>
          </p:nvPr>
        </p:nvSpPr>
        <p:spPr>
          <a:xfrm>
            <a:off x="285720" y="5000636"/>
            <a:ext cx="8501122" cy="1643074"/>
          </a:xfrm>
          <a:solidFill>
            <a:schemeClr val="bg1">
              <a:lumMod val="85000"/>
              <a:alpha val="47000"/>
            </a:schemeClr>
          </a:solidFill>
        </p:spPr>
        <p:txBody>
          <a:bodyPr/>
          <a:lstStyle/>
          <a:p>
            <a:pPr>
              <a:buNone/>
            </a:pP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33794" name="Picture 2" descr="https://nothingnerdy.wikispaces.com/file/view/ABC%20radiation%20properties.JPG/434528996/ABC%20radiation%20properties.JPG"/>
          <p:cNvPicPr>
            <a:picLocks noChangeAspect="1" noChangeArrowheads="1"/>
          </p:cNvPicPr>
          <p:nvPr/>
        </p:nvPicPr>
        <p:blipFill>
          <a:blip r:embed="rId4"/>
          <a:srcRect/>
          <a:stretch>
            <a:fillRect/>
          </a:stretch>
        </p:blipFill>
        <p:spPr bwMode="auto">
          <a:xfrm>
            <a:off x="357158" y="928670"/>
            <a:ext cx="8429684" cy="4022586"/>
          </a:xfrm>
          <a:prstGeom prst="rect">
            <a:avLst/>
          </a:prstGeom>
          <a:noFill/>
        </p:spPr>
      </p:pic>
    </p:spTree>
    <p:extLst>
      <p:ext uri="{BB962C8B-B14F-4D97-AF65-F5344CB8AC3E}">
        <p14:creationId xmlns:p14="http://schemas.microsoft.com/office/powerpoint/2010/main" val="2208654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3.6a:</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Example 3.6b:</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endParaRPr lang="en-AU" dirty="0">
              <a:solidFill>
                <a:srgbClr val="002060"/>
              </a:solidFill>
              <a:latin typeface="Arial" pitchFamily="34" charset="0"/>
              <a:cs typeface="Arial" pitchFamily="34" charset="0"/>
            </a:endParaRPr>
          </a:p>
        </p:txBody>
      </p:sp>
      <p:cxnSp>
        <p:nvCxnSpPr>
          <p:cNvPr id="5" name="Straight Arrow Connector 4"/>
          <p:cNvCxnSpPr/>
          <p:nvPr/>
        </p:nvCxnSpPr>
        <p:spPr>
          <a:xfrm rot="16200000" flipH="1">
            <a:off x="2304033" y="5048895"/>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29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3.6a:</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lnSpc>
                <a:spcPct val="250000"/>
              </a:lnSpc>
              <a:buNone/>
            </a:pPr>
            <a:r>
              <a:rPr lang="en-AU" dirty="0">
                <a:solidFill>
                  <a:srgbClr val="002060"/>
                </a:solidFill>
                <a:latin typeface="Arial" pitchFamily="34" charset="0"/>
                <a:cs typeface="Arial" pitchFamily="34" charset="0"/>
              </a:rPr>
              <a:t>	</a:t>
            </a:r>
          </a:p>
        </p:txBody>
      </p:sp>
    </p:spTree>
    <p:extLst>
      <p:ext uri="{BB962C8B-B14F-4D97-AF65-F5344CB8AC3E}">
        <p14:creationId xmlns:p14="http://schemas.microsoft.com/office/powerpoint/2010/main" val="30792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3.6b:</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lnSpc>
                <a:spcPct val="250000"/>
              </a:lnSpc>
              <a:buNone/>
            </a:pPr>
            <a:r>
              <a:rPr lang="en-AU" dirty="0">
                <a:solidFill>
                  <a:srgbClr val="002060"/>
                </a:solidFill>
                <a:latin typeface="Arial" pitchFamily="34" charset="0"/>
                <a:cs typeface="Arial" pitchFamily="34" charset="0"/>
              </a:rPr>
              <a:t>	</a:t>
            </a:r>
          </a:p>
        </p:txBody>
      </p:sp>
      <p:cxnSp>
        <p:nvCxnSpPr>
          <p:cNvPr id="5" name="Straight Arrow Connector 4"/>
          <p:cNvCxnSpPr/>
          <p:nvPr/>
        </p:nvCxnSpPr>
        <p:spPr>
          <a:xfrm rot="16200000" flipH="1">
            <a:off x="2232025" y="2528615"/>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3.6c:</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Find the decay daughter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buNone/>
            </a:pPr>
            <a:r>
              <a:rPr lang="en-AU" spc="-600" baseline="30000" dirty="0">
                <a:solidFill>
                  <a:srgbClr val="002060"/>
                </a:solidFill>
                <a:latin typeface="Arial" pitchFamily="34" charset="0"/>
                <a:cs typeface="Arial" pitchFamily="34" charset="0"/>
              </a:rPr>
              <a:t>	</a:t>
            </a:r>
          </a:p>
          <a:p>
            <a:pPr>
              <a:buNone/>
            </a:pPr>
            <a:endParaRPr lang="en-AU" u="sng" spc="-600" baseline="30000"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Example 3.6d: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Find the decay daughter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p>
          <a:p>
            <a:pPr>
              <a:buNone/>
            </a:pPr>
            <a:r>
              <a:rPr lang="en-AU" spc="-600" baseline="30000" dirty="0">
                <a:solidFill>
                  <a:srgbClr val="002060"/>
                </a:solidFill>
                <a:latin typeface="Arial" pitchFamily="34" charset="0"/>
                <a:cs typeface="Arial" pitchFamily="34" charset="0"/>
              </a:rPr>
              <a:t>	</a:t>
            </a:r>
            <a:endParaRPr lang="en-AU" dirty="0">
              <a:solidFill>
                <a:srgbClr val="002060"/>
              </a:solidFill>
              <a:latin typeface="Arial" pitchFamily="34" charset="0"/>
              <a:cs typeface="Arial" pitchFamily="34" charset="0"/>
            </a:endParaRPr>
          </a:p>
        </p:txBody>
      </p:sp>
      <p:cxnSp>
        <p:nvCxnSpPr>
          <p:cNvPr id="6" name="Straight Arrow Connector 5"/>
          <p:cNvCxnSpPr/>
          <p:nvPr/>
        </p:nvCxnSpPr>
        <p:spPr>
          <a:xfrm rot="16200000" flipH="1">
            <a:off x="2304033" y="4760863"/>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Alpha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A large mass.</a:t>
            </a:r>
          </a:p>
          <a:p>
            <a:pPr marL="449263" indent="-247650"/>
            <a:r>
              <a:rPr lang="en-AU" dirty="0">
                <a:solidFill>
                  <a:srgbClr val="002060"/>
                </a:solidFill>
                <a:latin typeface="Arial" pitchFamily="34" charset="0"/>
                <a:cs typeface="Arial" pitchFamily="34" charset="0"/>
              </a:rPr>
              <a:t>A +2 positive charge (wants electrons).</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Deflects towards negative charges and away from the positive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Small deflection as an electric field does not influence the ionising properties greatly because of the mass.</a:t>
            </a:r>
          </a:p>
          <a:p>
            <a:pPr marL="449263" indent="-271463"/>
            <a:r>
              <a:rPr lang="en-AU" dirty="0">
                <a:solidFill>
                  <a:srgbClr val="002060"/>
                </a:solidFill>
                <a:latin typeface="Arial" pitchFamily="34" charset="0"/>
                <a:cs typeface="Arial" pitchFamily="34" charset="0"/>
              </a:rPr>
              <a:t>Quick to change to Helium.</a:t>
            </a:r>
          </a:p>
          <a:p>
            <a:pPr marL="449263" indent="-271463"/>
            <a:r>
              <a:rPr lang="en-AU" dirty="0">
                <a:solidFill>
                  <a:srgbClr val="002060"/>
                </a:solidFill>
                <a:latin typeface="Arial" pitchFamily="34" charset="0"/>
                <a:cs typeface="Arial" pitchFamily="34" charset="0"/>
              </a:rPr>
              <a:t>Is a particle.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Beta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A small mass.</a:t>
            </a:r>
          </a:p>
          <a:p>
            <a:pPr marL="449263" indent="-247650"/>
            <a:r>
              <a:rPr lang="en-AU" dirty="0">
                <a:solidFill>
                  <a:srgbClr val="002060"/>
                </a:solidFill>
                <a:latin typeface="Arial" pitchFamily="34" charset="0"/>
                <a:cs typeface="Arial" pitchFamily="34" charset="0"/>
              </a:rPr>
              <a:t>A negative charge. </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Deflects greatly towards positive charges and away from the negative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Large deflection as an electric field influences the ionising properties greatly because of the mass.</a:t>
            </a:r>
          </a:p>
          <a:p>
            <a:pPr marL="449263" indent="-271463"/>
            <a:r>
              <a:rPr lang="en-AU" dirty="0">
                <a:solidFill>
                  <a:srgbClr val="002060"/>
                </a:solidFill>
                <a:latin typeface="Arial" pitchFamily="34" charset="0"/>
                <a:cs typeface="Arial" pitchFamily="34" charset="0"/>
              </a:rPr>
              <a:t>Difficulty integrating with atoms.</a:t>
            </a:r>
          </a:p>
          <a:p>
            <a:pPr marL="449263" indent="-271463"/>
            <a:r>
              <a:rPr lang="en-AU" dirty="0">
                <a:solidFill>
                  <a:srgbClr val="002060"/>
                </a:solidFill>
                <a:latin typeface="Arial" pitchFamily="34" charset="0"/>
                <a:cs typeface="Arial" pitchFamily="34" charset="0"/>
              </a:rPr>
              <a:t>Is a particle.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Gamma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Virtually no mass, hence we say </a:t>
            </a:r>
            <a:r>
              <a:rPr lang="en-AU" u="sng" dirty="0">
                <a:solidFill>
                  <a:srgbClr val="002060"/>
                </a:solidFill>
                <a:latin typeface="Arial" pitchFamily="34" charset="0"/>
                <a:cs typeface="Arial" pitchFamily="34" charset="0"/>
              </a:rPr>
              <a:t>no mass</a:t>
            </a:r>
            <a:r>
              <a:rPr lang="en-AU" dirty="0">
                <a:solidFill>
                  <a:srgbClr val="002060"/>
                </a:solidFill>
                <a:latin typeface="Arial" pitchFamily="34" charset="0"/>
                <a:cs typeface="Arial" pitchFamily="34" charset="0"/>
              </a:rPr>
              <a:t>.</a:t>
            </a:r>
          </a:p>
          <a:p>
            <a:pPr marL="449263" indent="-247650"/>
            <a:r>
              <a:rPr lang="en-AU" dirty="0">
                <a:solidFill>
                  <a:srgbClr val="002060"/>
                </a:solidFill>
                <a:latin typeface="Arial" pitchFamily="34" charset="0"/>
                <a:cs typeface="Arial" pitchFamily="34" charset="0"/>
              </a:rPr>
              <a:t>No charge. </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Does not deflect towards positive or negative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No deflection as an electric field does not influence the ionising properties because there is no mass.</a:t>
            </a:r>
          </a:p>
          <a:p>
            <a:pPr marL="449263" indent="-271463"/>
            <a:r>
              <a:rPr lang="en-AU" dirty="0">
                <a:solidFill>
                  <a:srgbClr val="002060"/>
                </a:solidFill>
                <a:latin typeface="Arial" pitchFamily="34" charset="0"/>
                <a:cs typeface="Arial" pitchFamily="34" charset="0"/>
              </a:rPr>
              <a:t>Is an electromagnetic radiation.</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86478"/>
          </a:xfrm>
          <a:solidFill>
            <a:schemeClr val="bg1">
              <a:lumMod val="85000"/>
              <a:alpha val="47000"/>
            </a:schemeClr>
          </a:solidFill>
        </p:spPr>
        <p:txBody>
          <a:bodyPr/>
          <a:lstStyle/>
          <a:p>
            <a:pPr>
              <a:buNone/>
              <a:tabLst>
                <a:tab pos="1346200" algn="l"/>
              </a:tabLst>
            </a:pPr>
            <a:r>
              <a:rPr lang="en-AU" sz="2300" dirty="0">
                <a:solidFill>
                  <a:srgbClr val="002060"/>
                </a:solidFill>
                <a:latin typeface="Arial" pitchFamily="34" charset="0"/>
                <a:cs typeface="Arial" pitchFamily="34" charset="0"/>
              </a:rPr>
              <a:t>Rate of decay theoretically decreases by half</a:t>
            </a:r>
          </a:p>
          <a:p>
            <a:pPr>
              <a:buNone/>
              <a:tabLst>
                <a:tab pos="1252538" algn="l"/>
              </a:tabLst>
            </a:pPr>
            <a:r>
              <a:rPr lang="en-AU" dirty="0">
                <a:solidFill>
                  <a:srgbClr val="002060"/>
                </a:solidFill>
                <a:latin typeface="Arial" pitchFamily="34" charset="0"/>
                <a:cs typeface="Arial" pitchFamily="34" charset="0"/>
              </a:rPr>
              <a:t>	</a:t>
            </a:r>
            <a:r>
              <a:rPr lang="en-AU" sz="3600" dirty="0">
                <a:solidFill>
                  <a:srgbClr val="002060"/>
                </a:solidFill>
                <a:latin typeface="Arial" pitchFamily="34" charset="0"/>
                <a:cs typeface="Arial" pitchFamily="34" charset="0"/>
              </a:rPr>
              <a:t>		A = A</a:t>
            </a:r>
            <a:r>
              <a:rPr lang="en-AU" sz="3600" baseline="-25000" dirty="0">
                <a:solidFill>
                  <a:srgbClr val="002060"/>
                </a:solidFill>
                <a:latin typeface="Arial" pitchFamily="34" charset="0"/>
                <a:cs typeface="Arial" pitchFamily="34" charset="0"/>
              </a:rPr>
              <a:t>o</a:t>
            </a:r>
            <a:r>
              <a:rPr lang="en-AU" sz="3600" dirty="0">
                <a:solidFill>
                  <a:srgbClr val="002060"/>
                </a:solidFill>
                <a:latin typeface="Arial" pitchFamily="34" charset="0"/>
                <a:cs typeface="Arial" pitchFamily="34" charset="0"/>
              </a:rPr>
              <a:t> (½)</a:t>
            </a:r>
            <a:r>
              <a:rPr lang="en-AU" sz="3600" baseline="30000" dirty="0">
                <a:solidFill>
                  <a:srgbClr val="002060"/>
                </a:solidFill>
                <a:latin typeface="Arial" pitchFamily="34" charset="0"/>
                <a:cs typeface="Arial" pitchFamily="34" charset="0"/>
              </a:rPr>
              <a:t>n</a:t>
            </a:r>
            <a:br>
              <a:rPr lang="en-AU"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where A - number of nuclei remaining</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 original number of nuclei</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N - number of half-life's</a:t>
            </a:r>
          </a:p>
          <a:p>
            <a:pPr>
              <a:buNone/>
              <a:tabLst>
                <a:tab pos="1252538" algn="l"/>
              </a:tabLst>
            </a:pPr>
            <a:r>
              <a:rPr lang="en-AU" sz="2350" u="sng" dirty="0">
                <a:solidFill>
                  <a:srgbClr val="002060"/>
                </a:solidFill>
                <a:latin typeface="Arial" pitchFamily="34" charset="0"/>
                <a:cs typeface="Arial" pitchFamily="34" charset="0"/>
              </a:rPr>
              <a:t>Example 3.6e:</a:t>
            </a:r>
            <a:r>
              <a:rPr lang="en-AU" sz="2350" dirty="0">
                <a:solidFill>
                  <a:srgbClr val="002060"/>
                </a:solidFill>
                <a:latin typeface="Arial" pitchFamily="34" charset="0"/>
                <a:cs typeface="Arial" pitchFamily="34" charset="0"/>
              </a:rPr>
              <a:t> </a:t>
            </a:r>
          </a:p>
          <a:p>
            <a:pPr>
              <a:buNone/>
              <a:tabLst>
                <a:tab pos="1252538" algn="l"/>
              </a:tabLst>
            </a:pPr>
            <a:r>
              <a:rPr lang="en-AU" sz="2350" dirty="0">
                <a:solidFill>
                  <a:srgbClr val="002060"/>
                </a:solidFill>
                <a:latin typeface="Arial" pitchFamily="34" charset="0"/>
                <a:cs typeface="Arial" pitchFamily="34" charset="0"/>
              </a:rPr>
              <a:t>What is the original number of nuclei of Pb-212 of a sample, now containing 600 000 nuclei of Pb-212, that has undergone 6 half-</a:t>
            </a:r>
            <a:r>
              <a:rPr lang="en-AU" sz="2350" dirty="0" err="1">
                <a:solidFill>
                  <a:srgbClr val="002060"/>
                </a:solidFill>
                <a:latin typeface="Arial" pitchFamily="34" charset="0"/>
                <a:cs typeface="Arial" pitchFamily="34" charset="0"/>
              </a:rPr>
              <a:t>lifes</a:t>
            </a:r>
            <a:r>
              <a:rPr lang="en-AU" sz="2350" dirty="0">
                <a:solidFill>
                  <a:srgbClr val="002060"/>
                </a:solidFill>
                <a:latin typeface="Arial" pitchFamily="34" charset="0"/>
                <a:cs typeface="Arial" pitchFamily="34" charset="0"/>
              </a:rPr>
              <a:t>.</a:t>
            </a:r>
          </a:p>
          <a:p>
            <a:pPr>
              <a:buNone/>
              <a:tabLst>
                <a:tab pos="1252538" algn="l"/>
              </a:tabLst>
            </a:pPr>
            <a:r>
              <a:rPr lang="en-AU" sz="2350" dirty="0">
                <a:solidFill>
                  <a:srgbClr val="002060"/>
                </a:solidFill>
                <a:latin typeface="Arial" pitchFamily="34" charset="0"/>
                <a:cs typeface="Arial" pitchFamily="34" charset="0"/>
              </a:rPr>
              <a:t>Solution: </a:t>
            </a:r>
          </a:p>
          <a:p>
            <a:pPr>
              <a:buNone/>
              <a:tabLst>
                <a:tab pos="1252538" algn="l"/>
              </a:tabLst>
            </a:pPr>
            <a:r>
              <a:rPr lang="en-AU" sz="2350" dirty="0">
                <a:solidFill>
                  <a:srgbClr val="002060"/>
                </a:solidFill>
                <a:latin typeface="Arial" pitchFamily="34" charset="0"/>
                <a:cs typeface="Arial" pitchFamily="34" charset="0"/>
              </a:rPr>
              <a:t>				A =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(½)</a:t>
            </a:r>
            <a:r>
              <a:rPr lang="en-AU" sz="2350" baseline="30000" dirty="0">
                <a:solidFill>
                  <a:srgbClr val="002060"/>
                </a:solidFill>
                <a:latin typeface="Arial" pitchFamily="34" charset="0"/>
                <a:cs typeface="Arial" pitchFamily="34" charset="0"/>
              </a:rPr>
              <a:t>n</a:t>
            </a:r>
            <a:r>
              <a:rPr lang="en-AU" sz="2350" dirty="0">
                <a:solidFill>
                  <a:srgbClr val="002060"/>
                </a:solidFill>
                <a:latin typeface="Arial" pitchFamily="34" charset="0"/>
                <a:cs typeface="Arial" pitchFamily="34" charset="0"/>
              </a:rPr>
              <a:t>		</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600000 =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(½)</a:t>
            </a:r>
            <a:r>
              <a:rPr lang="en-AU" sz="2350" baseline="30000" dirty="0">
                <a:solidFill>
                  <a:srgbClr val="002060"/>
                </a:solidFill>
                <a:latin typeface="Arial" pitchFamily="34" charset="0"/>
                <a:cs typeface="Arial" pitchFamily="34" charset="0"/>
              </a:rPr>
              <a:t>6</a:t>
            </a:r>
          </a:p>
          <a:p>
            <a:pPr>
              <a:buNone/>
              <a:tabLst>
                <a:tab pos="1252538" algn="l"/>
              </a:tabLst>
            </a:pPr>
            <a:r>
              <a:rPr lang="en-AU" sz="2350" baseline="30000" dirty="0">
                <a:solidFill>
                  <a:srgbClr val="002060"/>
                </a:solidFill>
                <a:latin typeface="Arial" pitchFamily="34" charset="0"/>
                <a:cs typeface="Arial" pitchFamily="34" charset="0"/>
              </a:rPr>
              <a:t>				</a:t>
            </a:r>
            <a:r>
              <a:rPr lang="en-AU" sz="2350" dirty="0">
                <a:solidFill>
                  <a:srgbClr val="002060"/>
                </a:solidFill>
                <a:latin typeface="Arial" pitchFamily="34" charset="0"/>
                <a:cs typeface="Arial" pitchFamily="34" charset="0"/>
              </a:rPr>
              <a:t>A</a:t>
            </a:r>
            <a:r>
              <a:rPr lang="en-AU" sz="2350" baseline="-25000" dirty="0">
                <a:solidFill>
                  <a:srgbClr val="002060"/>
                </a:solidFill>
                <a:latin typeface="Arial" pitchFamily="34" charset="0"/>
                <a:cs typeface="Arial" pitchFamily="34" charset="0"/>
              </a:rPr>
              <a:t>o </a:t>
            </a:r>
            <a:r>
              <a:rPr lang="en-AU" sz="2350" dirty="0">
                <a:solidFill>
                  <a:srgbClr val="002060"/>
                </a:solidFill>
                <a:latin typeface="Arial" pitchFamily="34" charset="0"/>
                <a:cs typeface="Arial" pitchFamily="34" charset="0"/>
              </a:rPr>
              <a:t>= (600000)/ (½)</a:t>
            </a:r>
            <a:r>
              <a:rPr lang="en-AU" sz="2350" baseline="30000" dirty="0">
                <a:solidFill>
                  <a:srgbClr val="002060"/>
                </a:solidFill>
                <a:latin typeface="Arial" pitchFamily="34" charset="0"/>
                <a:cs typeface="Arial" pitchFamily="34" charset="0"/>
              </a:rPr>
              <a:t>6</a:t>
            </a:r>
          </a:p>
          <a:p>
            <a:pPr>
              <a:buNone/>
              <a:tabLst>
                <a:tab pos="1252538" algn="l"/>
              </a:tabLst>
            </a:pPr>
            <a:r>
              <a:rPr lang="en-AU" sz="2350" dirty="0">
                <a:solidFill>
                  <a:srgbClr val="002060"/>
                </a:solidFill>
                <a:latin typeface="Arial" pitchFamily="34" charset="0"/>
                <a:cs typeface="Arial" pitchFamily="34" charset="0"/>
              </a:rPr>
              <a:t>				A</a:t>
            </a:r>
            <a:r>
              <a:rPr lang="en-AU" sz="2350" baseline="-25000" dirty="0">
                <a:solidFill>
                  <a:srgbClr val="002060"/>
                </a:solidFill>
                <a:latin typeface="Arial" pitchFamily="34" charset="0"/>
                <a:cs typeface="Arial" pitchFamily="34" charset="0"/>
              </a:rPr>
              <a:t>o </a:t>
            </a:r>
            <a:r>
              <a:rPr lang="en-AU" sz="2350" dirty="0">
                <a:solidFill>
                  <a:srgbClr val="002060"/>
                </a:solidFill>
                <a:latin typeface="Arial" pitchFamily="34" charset="0"/>
                <a:cs typeface="Arial" pitchFamily="34" charset="0"/>
              </a:rPr>
              <a:t>= 3.84 </a:t>
            </a:r>
            <a:r>
              <a:rPr lang="en-AU" sz="2350" dirty="0">
                <a:solidFill>
                  <a:srgbClr val="002060"/>
                </a:solidFill>
                <a:latin typeface="Arial" pitchFamily="34" charset="0"/>
                <a:cs typeface="Arial" pitchFamily="34" charset="0"/>
                <a:sym typeface="Symbol"/>
              </a:rPr>
              <a:t> 10</a:t>
            </a:r>
            <a:r>
              <a:rPr lang="en-AU" sz="2350" baseline="30000" dirty="0">
                <a:solidFill>
                  <a:srgbClr val="002060"/>
                </a:solidFill>
                <a:latin typeface="Arial" pitchFamily="34" charset="0"/>
                <a:cs typeface="Arial" pitchFamily="34" charset="0"/>
                <a:sym typeface="Symbol"/>
              </a:rPr>
              <a:t>7</a:t>
            </a:r>
            <a:r>
              <a:rPr lang="en-AU" sz="2350" dirty="0">
                <a:solidFill>
                  <a:srgbClr val="002060"/>
                </a:solidFill>
                <a:latin typeface="Arial" pitchFamily="34" charset="0"/>
                <a:cs typeface="Arial" pitchFamily="34" charset="0"/>
                <a:sym typeface="Symbol"/>
              </a:rPr>
              <a:t> nuclei</a:t>
            </a:r>
            <a:endParaRPr lang="en-AU" sz="2350"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Non-ionising radiation</a:t>
            </a:r>
            <a:r>
              <a:rPr lang="en-AU" dirty="0">
                <a:solidFill>
                  <a:srgbClr val="002060"/>
                </a:solidFill>
                <a:latin typeface="Arial" pitchFamily="34" charset="0"/>
                <a:cs typeface="Arial" pitchFamily="34" charset="0"/>
              </a:rPr>
              <a:t> is low energy (low frequency &amp; high wavelength) that can still affect the body (e.g. Infrared excites the atoms to give the feeling of “warming up”). However, this does not change the electron configuration of the atoms themselves.</a:t>
            </a:r>
          </a:p>
        </p:txBody>
      </p:sp>
      <p:pic>
        <p:nvPicPr>
          <p:cNvPr id="87044" name="Picture 4" descr="http://www.utexas.edu/features/graphics/2011/wireless_health/wireless_health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852936"/>
            <a:ext cx="8841583"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718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sp>
        <p:nvSpPr>
          <p:cNvPr id="3" name="Content Placeholder 2"/>
          <p:cNvSpPr>
            <a:spLocks noGrp="1"/>
          </p:cNvSpPr>
          <p:nvPr>
            <p:ph idx="1"/>
          </p:nvPr>
        </p:nvSpPr>
        <p:spPr>
          <a:xfrm>
            <a:off x="2357422" y="4286256"/>
            <a:ext cx="6500858" cy="2357454"/>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0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- 100% (1)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1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- 50% (0.5 or ½)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2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- 25% (0.25 or 1/4)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3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- 12.5% (0.125 or 1/8)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4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- 6.25% (0.625 or 1/16)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 </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28674" name="Picture 2" descr="http://www.bbc.co.uk/schools/gcsebitesize/science/images/12_half_life.gif"/>
          <p:cNvPicPr>
            <a:picLocks noChangeAspect="1" noChangeArrowheads="1"/>
          </p:cNvPicPr>
          <p:nvPr/>
        </p:nvPicPr>
        <p:blipFill>
          <a:blip r:embed="rId4"/>
          <a:srcRect/>
          <a:stretch>
            <a:fillRect/>
          </a:stretch>
        </p:blipFill>
        <p:spPr bwMode="auto">
          <a:xfrm>
            <a:off x="1714480" y="928670"/>
            <a:ext cx="5200650" cy="33147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So for Sodium-24, which has a half-life of 15 hours. If we take 200 000 atoms of Sodium-24, then theoretically after;</a:t>
            </a:r>
          </a:p>
          <a:p>
            <a:pPr>
              <a:buNone/>
              <a:tabLst>
                <a:tab pos="541338" algn="l"/>
              </a:tabLst>
            </a:pPr>
            <a:r>
              <a:rPr lang="en-AU" dirty="0">
                <a:solidFill>
                  <a:srgbClr val="002060"/>
                </a:solidFill>
                <a:latin typeface="Arial" pitchFamily="34" charset="0"/>
                <a:cs typeface="Arial" pitchFamily="34" charset="0"/>
              </a:rPr>
              <a:t>		15 hours there is 100 000 atoms of Sodium-24</a:t>
            </a:r>
          </a:p>
          <a:p>
            <a:pPr>
              <a:buNone/>
              <a:tabLst>
                <a:tab pos="541338" algn="l"/>
              </a:tabLst>
            </a:pPr>
            <a:r>
              <a:rPr lang="en-AU" dirty="0">
                <a:solidFill>
                  <a:srgbClr val="002060"/>
                </a:solidFill>
                <a:latin typeface="Arial" pitchFamily="34" charset="0"/>
                <a:cs typeface="Arial" pitchFamily="34" charset="0"/>
              </a:rPr>
              <a:t>		30 hours there is 50 000 atoms of Sodium-24 </a:t>
            </a:r>
          </a:p>
          <a:p>
            <a:pPr>
              <a:buNone/>
              <a:tabLst>
                <a:tab pos="541338" algn="l"/>
              </a:tabLst>
            </a:pPr>
            <a:r>
              <a:rPr lang="en-AU" dirty="0">
                <a:solidFill>
                  <a:srgbClr val="002060"/>
                </a:solidFill>
                <a:latin typeface="Arial" pitchFamily="34" charset="0"/>
                <a:cs typeface="Arial" pitchFamily="34" charset="0"/>
              </a:rPr>
              <a:t>		45 hours there is 25 000 atoms of Sodium-24 </a:t>
            </a:r>
          </a:p>
          <a:p>
            <a:pPr>
              <a:buNone/>
            </a:pP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1346200" algn="l"/>
              </a:tabLst>
            </a:pPr>
            <a:r>
              <a:rPr lang="en-AU" spc="-1500" baseline="30000" dirty="0">
                <a:solidFill>
                  <a:srgbClr val="002060"/>
                </a:solidFill>
                <a:latin typeface="Arial" pitchFamily="34" charset="0"/>
                <a:cs typeface="Arial" pitchFamily="34" charset="0"/>
              </a:rPr>
              <a:t>		2</a:t>
            </a:r>
            <a:r>
              <a:rPr lang="en-AU" baseline="-25000" dirty="0">
                <a:solidFill>
                  <a:srgbClr val="002060"/>
                </a:solidFill>
                <a:latin typeface="Arial" pitchFamily="34" charset="0"/>
                <a:cs typeface="Arial" pitchFamily="34" charset="0"/>
              </a:rPr>
              <a:t>1</a:t>
            </a:r>
            <a:r>
              <a:rPr lang="en-AU" spc="-1500" baseline="30000" dirty="0">
                <a:solidFill>
                  <a:srgbClr val="002060"/>
                </a:solidFill>
                <a:latin typeface="Arial" pitchFamily="34" charset="0"/>
                <a:cs typeface="Arial" pitchFamily="34" charset="0"/>
              </a:rPr>
              <a:t>4</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Na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spc="-1500" baseline="30000" dirty="0">
                <a:solidFill>
                  <a:srgbClr val="002060"/>
                </a:solidFill>
                <a:latin typeface="Arial" pitchFamily="34" charset="0"/>
                <a:cs typeface="Arial" pitchFamily="34" charset="0"/>
              </a:rPr>
              <a:t>4</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Mg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β</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γ</a:t>
            </a:r>
            <a:endParaRPr lang="en-AU" dirty="0">
              <a:solidFill>
                <a:srgbClr val="002060"/>
              </a:solidFill>
              <a:latin typeface="Arial" pitchFamily="34" charset="0"/>
              <a:cs typeface="Arial" pitchFamily="34" charset="0"/>
            </a:endParaRPr>
          </a:p>
          <a:p>
            <a:pPr>
              <a:buNone/>
              <a:tabLst>
                <a:tab pos="541338" algn="l"/>
              </a:tabLst>
            </a:pPr>
            <a:r>
              <a:rPr lang="en-AU" dirty="0">
                <a:solidFill>
                  <a:srgbClr val="002060"/>
                </a:solidFill>
                <a:latin typeface="Arial" pitchFamily="34" charset="0"/>
                <a:cs typeface="Arial" pitchFamily="34" charset="0"/>
              </a:rPr>
              <a:t>NOTE: for an individual atom it is impossible to predict if or when it will decay. So for an individual Sodium-24 atom, within the first 15 hours it may or may not decay (50% chance). So the sample size needs to be large in order to be more accurate.</a:t>
            </a:r>
          </a:p>
          <a:p>
            <a:pPr>
              <a:buNone/>
              <a:tabLst>
                <a:tab pos="541338" algn="l"/>
              </a:tabLst>
            </a:pPr>
            <a:r>
              <a:rPr lang="en-AU" dirty="0">
                <a:solidFill>
                  <a:srgbClr val="002060"/>
                </a:solidFill>
                <a:latin typeface="Arial" pitchFamily="34" charset="0"/>
                <a:cs typeface="Arial" pitchFamily="34" charset="0"/>
              </a:rPr>
              <a:t>Rate of decay and type of radiation emitted vary with each element.</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pic>
        <p:nvPicPr>
          <p:cNvPr id="76802" name="Picture 2" descr="http://www.kgs.ku.edu/Extension/gifs/halflife.gif"/>
          <p:cNvPicPr>
            <a:picLocks noChangeAspect="1" noChangeArrowheads="1"/>
          </p:cNvPicPr>
          <p:nvPr/>
        </p:nvPicPr>
        <p:blipFill>
          <a:blip r:embed="rId4"/>
          <a:srcRect/>
          <a:stretch>
            <a:fillRect/>
          </a:stretch>
        </p:blipFill>
        <p:spPr bwMode="auto">
          <a:xfrm>
            <a:off x="1214414" y="928670"/>
            <a:ext cx="6468359" cy="5929330"/>
          </a:xfrm>
          <a:prstGeom prst="rect">
            <a:avLst/>
          </a:prstGeom>
          <a:solidFill>
            <a:srgbClr val="FFCC81"/>
          </a:solid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19459" name="Picture 3" descr="Decay"/>
          <p:cNvPicPr>
            <a:picLocks noChangeAspect="1" noChangeArrowheads="1"/>
          </p:cNvPicPr>
          <p:nvPr/>
        </p:nvPicPr>
        <p:blipFill>
          <a:blip r:embed="rId4"/>
          <a:srcRect/>
          <a:stretch>
            <a:fillRect/>
          </a:stretch>
        </p:blipFill>
        <p:spPr bwMode="auto">
          <a:xfrm>
            <a:off x="203201" y="306123"/>
            <a:ext cx="4646084" cy="4795923"/>
          </a:xfrm>
          <a:prstGeom prst="rect">
            <a:avLst/>
          </a:prstGeom>
          <a:noFill/>
        </p:spPr>
      </p:pic>
      <p:sp>
        <p:nvSpPr>
          <p:cNvPr id="19461" name="Text Box 5"/>
          <p:cNvSpPr txBox="1">
            <a:spLocks noChangeArrowheads="1"/>
          </p:cNvSpPr>
          <p:nvPr/>
        </p:nvSpPr>
        <p:spPr bwMode="auto">
          <a:xfrm>
            <a:off x="5113867" y="785794"/>
            <a:ext cx="3744413" cy="3077990"/>
          </a:xfrm>
          <a:prstGeom prst="rect">
            <a:avLst/>
          </a:prstGeom>
          <a:noFill/>
          <a:ln w="9525">
            <a:noFill/>
            <a:miter lim="800000"/>
            <a:headEnd/>
            <a:tailEnd/>
          </a:ln>
          <a:effectLst/>
        </p:spPr>
        <p:txBody>
          <a:bodyPr wrap="square" lIns="122143" tIns="61071" rIns="122143" bIns="61071">
            <a:spAutoFit/>
          </a:bodyPr>
          <a:lstStyle/>
          <a:p>
            <a:r>
              <a:rPr lang="en-US" sz="2400" dirty="0">
                <a:latin typeface="Arial" pitchFamily="34" charset="0"/>
                <a:cs typeface="Arial" pitchFamily="34" charset="0"/>
              </a:rPr>
              <a:t>Just remember that at the end of one half-life, 50% of the element will remain. Find 50% on the vertical axis, Follow the</a:t>
            </a:r>
          </a:p>
          <a:p>
            <a:r>
              <a:rPr lang="en-US" sz="2400" dirty="0">
                <a:latin typeface="Arial" pitchFamily="34" charset="0"/>
                <a:cs typeface="Arial" pitchFamily="34" charset="0"/>
              </a:rPr>
              <a:t>blue line over to the red curve and drop straight down to find the answer:</a:t>
            </a:r>
          </a:p>
        </p:txBody>
      </p:sp>
      <p:sp>
        <p:nvSpPr>
          <p:cNvPr id="19462" name="Text Box 6"/>
          <p:cNvSpPr txBox="1">
            <a:spLocks noChangeArrowheads="1"/>
          </p:cNvSpPr>
          <p:nvPr/>
        </p:nvSpPr>
        <p:spPr bwMode="auto">
          <a:xfrm>
            <a:off x="508001" y="5306128"/>
            <a:ext cx="8278842" cy="1108220"/>
          </a:xfrm>
          <a:prstGeom prst="rect">
            <a:avLst/>
          </a:prstGeom>
          <a:solidFill>
            <a:srgbClr val="FFCC81"/>
          </a:solidFill>
          <a:ln w="9525">
            <a:noFill/>
            <a:miter lim="800000"/>
            <a:headEnd/>
            <a:tailEnd/>
          </a:ln>
          <a:effectLst/>
        </p:spPr>
        <p:txBody>
          <a:bodyPr wrap="square" lIns="122143" tIns="61071" rIns="122143" bIns="61071">
            <a:spAutoFit/>
          </a:bodyPr>
          <a:lstStyle/>
          <a:p>
            <a:r>
              <a:rPr lang="en-US" sz="3200" dirty="0">
                <a:solidFill>
                  <a:srgbClr val="0070C0"/>
                </a:solidFill>
                <a:latin typeface="Arial" pitchFamily="34" charset="0"/>
                <a:cs typeface="Arial" pitchFamily="34" charset="0"/>
              </a:rPr>
              <a:t>The half-life of this element is 1 million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1000" fill="hold"/>
                                        <p:tgtEl>
                                          <p:spTgt spid="19462"/>
                                        </p:tgtEl>
                                        <p:attrNameLst>
                                          <p:attrName>ppt_w</p:attrName>
                                        </p:attrNameLst>
                                      </p:cBhvr>
                                      <p:tavLst>
                                        <p:tav tm="0">
                                          <p:val>
                                            <p:fltVal val="0"/>
                                          </p:val>
                                        </p:tav>
                                        <p:tav tm="100000">
                                          <p:val>
                                            <p:strVal val="#ppt_w"/>
                                          </p:val>
                                        </p:tav>
                                      </p:tavLst>
                                    </p:anim>
                                    <p:anim calcmode="lin" valueType="num">
                                      <p:cBhvr>
                                        <p:cTn id="12" dur="1000" fill="hold"/>
                                        <p:tgtEl>
                                          <p:spTgt spid="19462"/>
                                        </p:tgtEl>
                                        <p:attrNameLst>
                                          <p:attrName>ppt_h</p:attrName>
                                        </p:attrNameLst>
                                      </p:cBhvr>
                                      <p:tavLst>
                                        <p:tav tm="0">
                                          <p:val>
                                            <p:fltVal val="0"/>
                                          </p:val>
                                        </p:tav>
                                        <p:tav tm="100000">
                                          <p:val>
                                            <p:strVal val="#ppt_h"/>
                                          </p:val>
                                        </p:tav>
                                      </p:tavLst>
                                    </p:anim>
                                    <p:anim calcmode="lin" valueType="num">
                                      <p:cBhvr>
                                        <p:cTn id="13" dur="1000" fill="hold"/>
                                        <p:tgtEl>
                                          <p:spTgt spid="1946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946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P spid="19462"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20482" name="Picture 2" descr="Decay"/>
          <p:cNvPicPr>
            <a:picLocks noChangeAspect="1" noChangeArrowheads="1"/>
          </p:cNvPicPr>
          <p:nvPr/>
        </p:nvPicPr>
        <p:blipFill>
          <a:blip r:embed="rId4"/>
          <a:srcRect/>
          <a:stretch>
            <a:fillRect/>
          </a:stretch>
        </p:blipFill>
        <p:spPr bwMode="auto">
          <a:xfrm>
            <a:off x="194734" y="306123"/>
            <a:ext cx="4646084" cy="4795923"/>
          </a:xfrm>
          <a:prstGeom prst="rect">
            <a:avLst/>
          </a:prstGeom>
          <a:noFill/>
        </p:spPr>
      </p:pic>
      <p:sp>
        <p:nvSpPr>
          <p:cNvPr id="20486" name="Text Box 6"/>
          <p:cNvSpPr txBox="1">
            <a:spLocks noChangeArrowheads="1"/>
          </p:cNvSpPr>
          <p:nvPr/>
        </p:nvSpPr>
        <p:spPr bwMode="auto">
          <a:xfrm>
            <a:off x="5147733" y="928670"/>
            <a:ext cx="3710547" cy="2339326"/>
          </a:xfrm>
          <a:prstGeom prst="rect">
            <a:avLst/>
          </a:prstGeom>
          <a:noFill/>
          <a:ln w="9525">
            <a:noFill/>
            <a:miter lim="800000"/>
            <a:headEnd/>
            <a:tailEnd/>
          </a:ln>
          <a:effectLst/>
        </p:spPr>
        <p:txBody>
          <a:bodyPr wrap="square" lIns="122143" tIns="61071" rIns="122143" bIns="61071">
            <a:spAutoFit/>
          </a:bodyPr>
          <a:lstStyle/>
          <a:p>
            <a:r>
              <a:rPr lang="en-US" sz="2400" dirty="0">
                <a:latin typeface="Arial" pitchFamily="34" charset="0"/>
                <a:cs typeface="Arial" pitchFamily="34" charset="0"/>
              </a:rPr>
              <a:t>Find 2 million years on the bottom, horizontal axis. Then follow the green line up to the </a:t>
            </a:r>
          </a:p>
          <a:p>
            <a:r>
              <a:rPr lang="en-US" sz="2400" dirty="0">
                <a:latin typeface="Arial" pitchFamily="34" charset="0"/>
                <a:cs typeface="Arial" pitchFamily="34" charset="0"/>
              </a:rPr>
              <a:t>red curve. Go to the left and find the answer.</a:t>
            </a:r>
          </a:p>
        </p:txBody>
      </p:sp>
      <p:sp>
        <p:nvSpPr>
          <p:cNvPr id="20487" name="Text Box 7"/>
          <p:cNvSpPr txBox="1">
            <a:spLocks noChangeArrowheads="1"/>
          </p:cNvSpPr>
          <p:nvPr/>
        </p:nvSpPr>
        <p:spPr bwMode="auto">
          <a:xfrm>
            <a:off x="406401" y="5408169"/>
            <a:ext cx="8237566" cy="1108220"/>
          </a:xfrm>
          <a:prstGeom prst="rect">
            <a:avLst/>
          </a:prstGeom>
          <a:solidFill>
            <a:srgbClr val="FFCC81"/>
          </a:solidFill>
          <a:ln w="9525">
            <a:noFill/>
            <a:miter lim="800000"/>
            <a:headEnd/>
            <a:tailEnd/>
          </a:ln>
          <a:effectLst/>
        </p:spPr>
        <p:txBody>
          <a:bodyPr wrap="square" lIns="122143" tIns="61071" rIns="122143" bIns="61071">
            <a:spAutoFit/>
          </a:bodyPr>
          <a:lstStyle/>
          <a:p>
            <a:r>
              <a:rPr lang="en-US" sz="3200" dirty="0">
                <a:solidFill>
                  <a:srgbClr val="00B050"/>
                </a:solidFill>
                <a:latin typeface="Arial" pitchFamily="34" charset="0"/>
                <a:cs typeface="Arial" pitchFamily="34" charset="0"/>
              </a:rPr>
              <a:t>After 2 million years 25% of the original material will remain.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anim calcmode="lin" valueType="num">
                                      <p:cBhvr>
                                        <p:cTn id="11" dur="1000" fill="hold"/>
                                        <p:tgtEl>
                                          <p:spTgt spid="20487"/>
                                        </p:tgtEl>
                                        <p:attrNameLst>
                                          <p:attrName>ppt_w</p:attrName>
                                        </p:attrNameLst>
                                      </p:cBhvr>
                                      <p:tavLst>
                                        <p:tav tm="0">
                                          <p:val>
                                            <p:fltVal val="0"/>
                                          </p:val>
                                        </p:tav>
                                        <p:tav tm="100000">
                                          <p:val>
                                            <p:strVal val="#ppt_w"/>
                                          </p:val>
                                        </p:tav>
                                      </p:tavLst>
                                    </p:anim>
                                    <p:anim calcmode="lin" valueType="num">
                                      <p:cBhvr>
                                        <p:cTn id="12" dur="1000" fill="hold"/>
                                        <p:tgtEl>
                                          <p:spTgt spid="20487"/>
                                        </p:tgtEl>
                                        <p:attrNameLst>
                                          <p:attrName>ppt_h</p:attrName>
                                        </p:attrNameLst>
                                      </p:cBhvr>
                                      <p:tavLst>
                                        <p:tav tm="0">
                                          <p:val>
                                            <p:fltVal val="0"/>
                                          </p:val>
                                        </p:tav>
                                        <p:tav tm="100000">
                                          <p:val>
                                            <p:strVal val="#ppt_h"/>
                                          </p:val>
                                        </p:tav>
                                      </p:tavLst>
                                    </p:anim>
                                    <p:anim calcmode="lin" valueType="num">
                                      <p:cBhvr>
                                        <p:cTn id="13" dur="1000" fill="hold"/>
                                        <p:tgtEl>
                                          <p:spTgt spid="2048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048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utoUpdateAnimBg="0"/>
      <p:bldP spid="20487"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The radioactive isotope gold-198 is a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emitter and is often used as a </a:t>
            </a:r>
            <a:r>
              <a:rPr lang="en-AU" dirty="0" err="1">
                <a:solidFill>
                  <a:srgbClr val="002060"/>
                </a:solidFill>
                <a:latin typeface="Arial" pitchFamily="34" charset="0"/>
                <a:cs typeface="Arial" pitchFamily="34" charset="0"/>
              </a:rPr>
              <a:t>radioisotopic</a:t>
            </a:r>
            <a:r>
              <a:rPr lang="en-AU" dirty="0">
                <a:solidFill>
                  <a:srgbClr val="002060"/>
                </a:solidFill>
                <a:latin typeface="Arial" pitchFamily="34" charset="0"/>
                <a:cs typeface="Arial" pitchFamily="34" charset="0"/>
              </a:rPr>
              <a:t> tracer. It can be used by health engineers to trace the flow of sewage. It is found that it's activity drops 1/8 of its original value in just over 8 days.</a:t>
            </a:r>
          </a:p>
          <a:p>
            <a:pPr>
              <a:buNone/>
            </a:pPr>
            <a:r>
              <a:rPr lang="en-AU" dirty="0">
                <a:solidFill>
                  <a:srgbClr val="002060"/>
                </a:solidFill>
                <a:latin typeface="Arial" pitchFamily="34" charset="0"/>
                <a:cs typeface="Arial" pitchFamily="34" charset="0"/>
              </a:rPr>
              <a:t>	a) Write the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decay equation for Gold-198</a:t>
            </a:r>
          </a:p>
          <a:p>
            <a:pPr>
              <a:buNone/>
            </a:pPr>
            <a:r>
              <a:rPr lang="en-AU" dirty="0">
                <a:solidFill>
                  <a:srgbClr val="002060"/>
                </a:solidFill>
                <a:latin typeface="Arial" pitchFamily="34" charset="0"/>
                <a:cs typeface="Arial" pitchFamily="34" charset="0"/>
              </a:rPr>
              <a:t>	b) Calculate its approximate half-life.</a:t>
            </a:r>
          </a:p>
          <a:p>
            <a:pPr marL="722313">
              <a:buNone/>
            </a:pPr>
            <a:r>
              <a:rPr lang="en-AU" dirty="0">
                <a:solidFill>
                  <a:srgbClr val="002060"/>
                </a:solidFill>
                <a:latin typeface="Arial" pitchFamily="34" charset="0"/>
                <a:cs typeface="Arial" pitchFamily="34" charset="0"/>
              </a:rPr>
              <a:t>c) Estimate the fraction of Gold-198 remaining after 2 weeks.</a:t>
            </a:r>
          </a:p>
          <a:p>
            <a:pPr>
              <a:buNone/>
            </a:pPr>
            <a:r>
              <a:rPr lang="en-AU" dirty="0">
                <a:solidFill>
                  <a:srgbClr val="002060"/>
                </a:solidFill>
                <a:latin typeface="Arial" pitchFamily="34" charset="0"/>
                <a:cs typeface="Arial" pitchFamily="34" charset="0"/>
              </a:rPr>
              <a:t>	d) Why do you think Gold-198 is used as a tracer?</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Rate of Decay </a:t>
            </a:r>
          </a:p>
        </p:txBody>
      </p:sp>
      <p:sp>
        <p:nvSpPr>
          <p:cNvPr id="3" name="Content Placeholder 2"/>
          <p:cNvSpPr>
            <a:spLocks noGrp="1"/>
          </p:cNvSpPr>
          <p:nvPr>
            <p:ph idx="1"/>
          </p:nvPr>
        </p:nvSpPr>
        <p:spPr>
          <a:xfrm>
            <a:off x="251520" y="928670"/>
            <a:ext cx="85353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Solutions</a:t>
            </a:r>
          </a:p>
          <a:p>
            <a:pPr>
              <a:buNone/>
            </a:pPr>
            <a:r>
              <a:rPr lang="en-AU" dirty="0">
                <a:solidFill>
                  <a:srgbClr val="002060"/>
                </a:solidFill>
                <a:latin typeface="Arial" pitchFamily="34" charset="0"/>
                <a:cs typeface="Arial" pitchFamily="34" charset="0"/>
              </a:rPr>
              <a:t>	a) Write the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decay equation for Gold-198</a:t>
            </a:r>
          </a:p>
          <a:p>
            <a:pPr>
              <a:buNone/>
            </a:pPr>
            <a:r>
              <a:rPr lang="en-AU" dirty="0">
                <a:solidFill>
                  <a:srgbClr val="002060"/>
                </a:solidFill>
                <a:latin typeface="Arial" pitchFamily="34" charset="0"/>
                <a:cs typeface="Arial" pitchFamily="34" charset="0"/>
              </a:rPr>
              <a:t>		</a:t>
            </a:r>
            <a:endParaRPr lang="en-AU" spc="-600" baseline="30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b) Calculate its approximate half-life.</a:t>
            </a:r>
          </a:p>
          <a:p>
            <a:pPr>
              <a:buNone/>
            </a:pP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p>
        </p:txBody>
      </p:sp>
    </p:spTree>
    <p:extLst>
      <p:ext uri="{BB962C8B-B14F-4D97-AF65-F5344CB8AC3E}">
        <p14:creationId xmlns:p14="http://schemas.microsoft.com/office/powerpoint/2010/main" val="371065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Solutions</a:t>
            </a:r>
          </a:p>
          <a:p>
            <a:pPr>
              <a:buNone/>
            </a:pPr>
            <a:r>
              <a:rPr lang="en-AU" dirty="0">
                <a:solidFill>
                  <a:srgbClr val="002060"/>
                </a:solidFill>
                <a:latin typeface="Arial" pitchFamily="34" charset="0"/>
                <a:cs typeface="Arial" pitchFamily="34" charset="0"/>
              </a:rPr>
              <a:t>	c) Estimate the fraction of Gold-198 remaining after 2 weeks.</a:t>
            </a:r>
          </a:p>
          <a:p>
            <a:pPr>
              <a:buNone/>
            </a:pPr>
            <a:r>
              <a:rPr lang="en-AU" dirty="0">
                <a:solidFill>
                  <a:srgbClr val="002060"/>
                </a:solidFill>
                <a:latin typeface="Arial" pitchFamily="34" charset="0"/>
                <a:cs typeface="Arial" pitchFamily="34" charset="0"/>
              </a:rPr>
              <a:t>		</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d) Why do you think Gold-198 is used as a tracer?</a:t>
            </a:r>
          </a:p>
        </p:txBody>
      </p:sp>
    </p:spTree>
    <p:extLst>
      <p:ext uri="{BB962C8B-B14F-4D97-AF65-F5344CB8AC3E}">
        <p14:creationId xmlns:p14="http://schemas.microsoft.com/office/powerpoint/2010/main" val="316308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Becquerel </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10 mg sample of Strontium-90 is found to have an activity of 24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It's half-life is 28.5 years. Calculate;</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The fraction of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atoms of Sr-90 remaining after 114 years as a percentage.</a:t>
            </a:r>
            <a:br>
              <a:rPr lang="en-AU" dirty="0">
                <a:solidFill>
                  <a:srgbClr val="002060"/>
                </a:solidFill>
                <a:latin typeface="Arial" pitchFamily="34" charset="0"/>
                <a:cs typeface="Arial" pitchFamily="34" charset="0"/>
              </a:rPr>
            </a:b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b) The activity of the sample after this time.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The fraction of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atoms of Sr-90 remaining after 114 years as a percentage.</a:t>
            </a:r>
          </a:p>
          <a:p>
            <a:pPr>
              <a:buNone/>
            </a:pPr>
            <a:r>
              <a:rPr lang="en-AU" dirty="0">
                <a:solidFill>
                  <a:srgbClr val="002060"/>
                </a:solidFill>
                <a:latin typeface="Arial" pitchFamily="34" charset="0"/>
                <a:cs typeface="Arial" pitchFamily="34" charset="0"/>
              </a:rPr>
              <a:t>		</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1377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Ionising radiation</a:t>
            </a:r>
            <a:r>
              <a:rPr lang="en-AU" dirty="0">
                <a:solidFill>
                  <a:srgbClr val="002060"/>
                </a:solidFill>
                <a:latin typeface="Arial" pitchFamily="34" charset="0"/>
                <a:cs typeface="Arial" pitchFamily="34" charset="0"/>
              </a:rPr>
              <a:t> (high frequency &amp; low wavelength) is high energy radiation that can pass energy onto the electron. If the electron receives enough energy then it is capable of leaving the atoms orbit. Hence the atom becomes ionised.</a:t>
            </a:r>
          </a:p>
          <a:p>
            <a:pPr>
              <a:buNone/>
            </a:pPr>
            <a:r>
              <a:rPr lang="en-AU" u="sng" dirty="0">
                <a:solidFill>
                  <a:srgbClr val="002060"/>
                </a:solidFill>
                <a:latin typeface="Arial" pitchFamily="34" charset="0"/>
                <a:cs typeface="Arial" pitchFamily="34" charset="0"/>
              </a:rPr>
              <a:t>High UV</a:t>
            </a: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X-ray</a:t>
            </a:r>
            <a:r>
              <a:rPr lang="en-AU" dirty="0">
                <a:solidFill>
                  <a:srgbClr val="002060"/>
                </a:solidFill>
                <a:latin typeface="Arial" pitchFamily="34" charset="0"/>
                <a:cs typeface="Arial" pitchFamily="34" charset="0"/>
              </a:rPr>
              <a:t> and </a:t>
            </a:r>
            <a:r>
              <a:rPr lang="en-AU" u="sng" dirty="0">
                <a:solidFill>
                  <a:srgbClr val="002060"/>
                </a:solidFill>
                <a:latin typeface="Arial" pitchFamily="34" charset="0"/>
                <a:cs typeface="Arial" pitchFamily="34" charset="0"/>
              </a:rPr>
              <a:t>Gamma</a:t>
            </a:r>
            <a:r>
              <a:rPr lang="en-AU" dirty="0">
                <a:solidFill>
                  <a:srgbClr val="002060"/>
                </a:solidFill>
                <a:latin typeface="Arial" pitchFamily="34" charset="0"/>
                <a:cs typeface="Arial" pitchFamily="34" charset="0"/>
              </a:rPr>
              <a:t> wavelengths as well as </a:t>
            </a:r>
            <a:r>
              <a:rPr lang="en-AU" u="sng" dirty="0">
                <a:solidFill>
                  <a:srgbClr val="002060"/>
                </a:solidFill>
                <a:latin typeface="Arial" pitchFamily="34" charset="0"/>
                <a:cs typeface="Arial" pitchFamily="34" charset="0"/>
              </a:rPr>
              <a:t>Alpha</a:t>
            </a:r>
            <a:r>
              <a:rPr lang="en-AU" dirty="0">
                <a:solidFill>
                  <a:srgbClr val="002060"/>
                </a:solidFill>
                <a:latin typeface="Arial" pitchFamily="34" charset="0"/>
                <a:cs typeface="Arial" pitchFamily="34" charset="0"/>
              </a:rPr>
              <a:t> and </a:t>
            </a:r>
            <a:r>
              <a:rPr lang="en-AU" u="sng" dirty="0">
                <a:solidFill>
                  <a:srgbClr val="002060"/>
                </a:solidFill>
                <a:latin typeface="Arial" pitchFamily="34" charset="0"/>
                <a:cs typeface="Arial" pitchFamily="34" charset="0"/>
              </a:rPr>
              <a:t>Beta</a:t>
            </a:r>
            <a:r>
              <a:rPr lang="en-AU" dirty="0">
                <a:solidFill>
                  <a:srgbClr val="002060"/>
                </a:solidFill>
                <a:latin typeface="Arial" pitchFamily="34" charset="0"/>
                <a:cs typeface="Arial" pitchFamily="34" charset="0"/>
              </a:rPr>
              <a:t> particles are capable of ionising atoms. </a:t>
            </a:r>
          </a:p>
          <a:p>
            <a:pPr>
              <a:buNone/>
            </a:pPr>
            <a:endParaRPr lang="en-AU" sz="1400" dirty="0">
              <a:solidFill>
                <a:srgbClr val="002060"/>
              </a:solidFill>
              <a:latin typeface="Arial" pitchFamily="34" charset="0"/>
              <a:cs typeface="Arial" pitchFamily="34" charset="0"/>
            </a:endParaRPr>
          </a:p>
        </p:txBody>
      </p:sp>
      <p:pic>
        <p:nvPicPr>
          <p:cNvPr id="86018" name="Picture 2" descr="http://www.medicalradiation.com/wp-content/uploads/ionization_gross.jpg?a177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3" y="3356992"/>
            <a:ext cx="3672978" cy="2419640"/>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http://www-naweb.iaea.org/nahu/DMRP/images/faq01_ioniza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560" y="3392381"/>
            <a:ext cx="4076235" cy="293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74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b) The activity of the sample after this time.</a:t>
            </a:r>
          </a:p>
          <a:p>
            <a:pPr>
              <a:buNone/>
            </a:pPr>
            <a:r>
              <a:rPr lang="en-AU" dirty="0">
                <a:solidFill>
                  <a:srgbClr val="002060"/>
                </a:solidFill>
                <a:latin typeface="Arial" pitchFamily="34" charset="0"/>
                <a:cs typeface="Arial" pitchFamily="34" charset="0"/>
              </a:rPr>
              <a:t>		</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1690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300" u="sng" dirty="0">
                <a:solidFill>
                  <a:srgbClr val="002060"/>
                </a:solidFill>
                <a:latin typeface="Arial" pitchFamily="34" charset="0"/>
                <a:cs typeface="Arial" pitchFamily="34" charset="0"/>
              </a:rPr>
              <a:t>Example 3.6h:</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Decaying Iodine-131 has a half-life of 8 days. If the sample shows to have a ratio 1:3 of I-131 to Xe-131 after time t, when the original sample was all I-131 at t = 0. Approximately how many half-life's have passed and also how many days.</a:t>
            </a:r>
          </a:p>
          <a:p>
            <a:pPr>
              <a:buNone/>
            </a:pPr>
            <a:r>
              <a:rPr lang="en-AU" sz="2300" u="sng" dirty="0">
                <a:solidFill>
                  <a:srgbClr val="002060"/>
                </a:solidFill>
                <a:latin typeface="Arial" pitchFamily="34" charset="0"/>
                <a:cs typeface="Arial" pitchFamily="34" charset="0"/>
              </a:rPr>
              <a:t>Example 3.6i: </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Carbon-14 has a half-life of 5730 years. If a sample taken from an ancient archaeological burnt artefact is estimated to have 6 </a:t>
            </a:r>
            <a:r>
              <a:rPr lang="en-AU" sz="2300" dirty="0">
                <a:solidFill>
                  <a:srgbClr val="002060"/>
                </a:solidFill>
                <a:latin typeface="Arial" pitchFamily="34" charset="0"/>
                <a:cs typeface="Arial" pitchFamily="34" charset="0"/>
                <a:sym typeface="Symbol"/>
              </a:rPr>
              <a:t> </a:t>
            </a:r>
            <a:r>
              <a:rPr lang="en-AU" sz="2300" dirty="0">
                <a:solidFill>
                  <a:srgbClr val="002060"/>
                </a:solidFill>
                <a:latin typeface="Arial" pitchFamily="34" charset="0"/>
                <a:cs typeface="Arial" pitchFamily="34" charset="0"/>
              </a:rPr>
              <a:t>10</a:t>
            </a:r>
            <a:r>
              <a:rPr lang="en-AU" sz="2300" baseline="30000" dirty="0">
                <a:solidFill>
                  <a:srgbClr val="002060"/>
                </a:solidFill>
                <a:latin typeface="Arial" pitchFamily="34" charset="0"/>
                <a:cs typeface="Arial" pitchFamily="34" charset="0"/>
              </a:rPr>
              <a:t>8</a:t>
            </a:r>
            <a:r>
              <a:rPr lang="en-AU" sz="2300" dirty="0">
                <a:solidFill>
                  <a:srgbClr val="002060"/>
                </a:solidFill>
                <a:latin typeface="Arial" pitchFamily="34" charset="0"/>
                <a:cs typeface="Arial" pitchFamily="34" charset="0"/>
              </a:rPr>
              <a:t> nuclei at the time of the burning, how old would the artefact be if the nuclei count is estimated at 3 </a:t>
            </a:r>
            <a:r>
              <a:rPr lang="en-AU" sz="2300" dirty="0">
                <a:solidFill>
                  <a:srgbClr val="002060"/>
                </a:solidFill>
                <a:latin typeface="Arial" pitchFamily="34" charset="0"/>
                <a:cs typeface="Arial" pitchFamily="34" charset="0"/>
                <a:sym typeface="Symbol"/>
              </a:rPr>
              <a:t> </a:t>
            </a:r>
            <a:r>
              <a:rPr lang="en-AU" sz="2300" dirty="0">
                <a:solidFill>
                  <a:srgbClr val="002060"/>
                </a:solidFill>
                <a:latin typeface="Arial" pitchFamily="34" charset="0"/>
                <a:cs typeface="Arial" pitchFamily="34" charset="0"/>
              </a:rPr>
              <a:t>10</a:t>
            </a:r>
            <a:r>
              <a:rPr lang="en-AU" sz="2300" baseline="30000" dirty="0">
                <a:solidFill>
                  <a:srgbClr val="002060"/>
                </a:solidFill>
                <a:latin typeface="Arial" pitchFamily="34" charset="0"/>
                <a:cs typeface="Arial" pitchFamily="34" charset="0"/>
              </a:rPr>
              <a:t>6</a:t>
            </a:r>
            <a:r>
              <a:rPr lang="en-AU" sz="2300" dirty="0">
                <a:solidFill>
                  <a:srgbClr val="002060"/>
                </a:solidFill>
                <a:latin typeface="Arial" pitchFamily="34" charset="0"/>
                <a:cs typeface="Arial" pitchFamily="34" charset="0"/>
              </a:rPr>
              <a:t> nuclei at present.</a:t>
            </a:r>
          </a:p>
          <a:p>
            <a:pPr>
              <a:buNone/>
            </a:pPr>
            <a:r>
              <a:rPr lang="en-AU" sz="2300" u="sng" dirty="0">
                <a:solidFill>
                  <a:srgbClr val="002060"/>
                </a:solidFill>
                <a:latin typeface="Arial" pitchFamily="34" charset="0"/>
                <a:cs typeface="Arial" pitchFamily="34" charset="0"/>
              </a:rPr>
              <a:t>Example 3.6j: </a:t>
            </a:r>
          </a:p>
          <a:p>
            <a:pPr>
              <a:buNone/>
            </a:pPr>
            <a:r>
              <a:rPr lang="en-AU" sz="2300" dirty="0">
                <a:solidFill>
                  <a:srgbClr val="002060"/>
                </a:solidFill>
                <a:latin typeface="Arial" pitchFamily="34" charset="0"/>
                <a:cs typeface="Arial" pitchFamily="34" charset="0"/>
              </a:rPr>
              <a:t>	200 000 Polonium-218 nuclei are collected. The decay rate of Po-218 is 3.05 minutes. After 15.25 minutes, how many nuclei remain?</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 </a:t>
            </a:r>
            <a:br>
              <a:rPr lang="en-AU" sz="2300" dirty="0">
                <a:solidFill>
                  <a:srgbClr val="002060"/>
                </a:solidFill>
                <a:latin typeface="Arial" pitchFamily="34" charset="0"/>
                <a:cs typeface="Arial" pitchFamily="34" charset="0"/>
              </a:rPr>
            </a:br>
            <a:endParaRPr lang="en-AU" sz="2300" dirty="0">
              <a:solidFill>
                <a:srgbClr val="002060"/>
              </a:solidFill>
              <a:latin typeface="Arial" pitchFamily="34" charset="0"/>
              <a:cs typeface="Arial"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4">
            <a:alphaModFix amt="40000"/>
            <a:lum/>
          </a:blip>
          <a:srcRect/>
          <a:stretch>
            <a:fillRect/>
          </a:stretch>
        </a:blip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152400"/>
            <a:ext cx="7772400" cy="1295400"/>
          </a:xfrm>
        </p:spPr>
        <p:txBody>
          <a:bodyPr/>
          <a:lstStyle/>
          <a:p>
            <a:r>
              <a:rPr lang="en-US" dirty="0">
                <a:solidFill>
                  <a:srgbClr val="002060"/>
                </a:solidFill>
              </a:rPr>
              <a:t>Half-life examples</a:t>
            </a:r>
            <a:endParaRPr lang="en-US" b="1" baseline="-25000" dirty="0">
              <a:solidFill>
                <a:srgbClr val="002060"/>
              </a:solidFill>
              <a:sym typeface="Symbol" pitchFamily="18" charset="2"/>
            </a:endParaRPr>
          </a:p>
        </p:txBody>
      </p:sp>
      <p:sp>
        <p:nvSpPr>
          <p:cNvPr id="12" name="TextBox 11"/>
          <p:cNvSpPr txBox="1"/>
          <p:nvPr/>
        </p:nvSpPr>
        <p:spPr>
          <a:xfrm>
            <a:off x="285720" y="1357298"/>
            <a:ext cx="8572560" cy="4154984"/>
          </a:xfrm>
          <a:prstGeom prst="rect">
            <a:avLst/>
          </a:prstGeom>
          <a:noFill/>
        </p:spPr>
        <p:txBody>
          <a:bodyPr wrap="square" rtlCol="0">
            <a:spAutoFit/>
          </a:bodyPr>
          <a:lstStyle/>
          <a:p>
            <a:pPr indent="-1257300">
              <a:tabLst>
                <a:tab pos="2689225" algn="l"/>
                <a:tab pos="5554663" algn="l"/>
              </a:tabLst>
            </a:pPr>
            <a:r>
              <a:rPr lang="en-US" sz="2400" b="1" dirty="0">
                <a:solidFill>
                  <a:srgbClr val="002060"/>
                </a:solidFill>
                <a:latin typeface="Arial" pitchFamily="34" charset="0"/>
                <a:cs typeface="Arial" pitchFamily="34" charset="0"/>
              </a:rPr>
              <a:t>Isotope  	Half-Life	Decays to</a:t>
            </a:r>
          </a:p>
          <a:p>
            <a:pPr indent="-1257300">
              <a:tabLst>
                <a:tab pos="2689225" algn="l"/>
                <a:tab pos="5554663" algn="l"/>
              </a:tabLst>
            </a:pPr>
            <a:r>
              <a:rPr lang="en-AU" sz="2400" dirty="0">
                <a:solidFill>
                  <a:srgbClr val="002060"/>
                </a:solidFill>
                <a:latin typeface="Arial" pitchFamily="34" charset="0"/>
                <a:cs typeface="Arial" pitchFamily="34" charset="0"/>
              </a:rPr>
              <a:t>Polonium-215 	0.0018 seconds	Lead-211</a:t>
            </a:r>
          </a:p>
          <a:p>
            <a:pPr indent="-1257300">
              <a:tabLst>
                <a:tab pos="2689225" algn="l"/>
                <a:tab pos="5554663" algn="l"/>
              </a:tabLst>
            </a:pPr>
            <a:r>
              <a:rPr lang="en-AU" sz="2400" dirty="0">
                <a:solidFill>
                  <a:srgbClr val="002060"/>
                </a:solidFill>
                <a:latin typeface="Arial" pitchFamily="34" charset="0"/>
                <a:cs typeface="Arial" pitchFamily="34" charset="0"/>
              </a:rPr>
              <a:t>Sodium-24	15 hours	Magnesium-24</a:t>
            </a:r>
          </a:p>
          <a:p>
            <a:pPr indent="-1257300">
              <a:tabLst>
                <a:tab pos="2689225" algn="l"/>
                <a:tab pos="5554663" algn="l"/>
              </a:tabLst>
            </a:pPr>
            <a:r>
              <a:rPr lang="en-AU" sz="2400" dirty="0">
                <a:solidFill>
                  <a:srgbClr val="002060"/>
                </a:solidFill>
                <a:latin typeface="Arial" pitchFamily="34" charset="0"/>
                <a:cs typeface="Arial" pitchFamily="34" charset="0"/>
              </a:rPr>
              <a:t>Gold-198 	2.7 days	Mercury-198</a:t>
            </a:r>
          </a:p>
          <a:p>
            <a:pPr indent="-1257300">
              <a:tabLst>
                <a:tab pos="2689225" algn="l"/>
                <a:tab pos="5554663" algn="l"/>
              </a:tabLst>
            </a:pPr>
            <a:r>
              <a:rPr lang="en-AU" sz="2400" dirty="0">
                <a:solidFill>
                  <a:srgbClr val="002060"/>
                </a:solidFill>
                <a:latin typeface="Arial" pitchFamily="34" charset="0"/>
                <a:cs typeface="Arial" pitchFamily="34" charset="0"/>
              </a:rPr>
              <a:t>Iodine-131	8.07 days	Xeon-131</a:t>
            </a:r>
          </a:p>
          <a:p>
            <a:pPr indent="-1257300">
              <a:tabLst>
                <a:tab pos="2689225" algn="l"/>
                <a:tab pos="5554663" algn="l"/>
              </a:tabLst>
            </a:pPr>
            <a:r>
              <a:rPr lang="en-AU" sz="2400" b="1" dirty="0">
                <a:solidFill>
                  <a:srgbClr val="C00000"/>
                </a:solidFill>
                <a:latin typeface="Arial" pitchFamily="34" charset="0"/>
                <a:cs typeface="Arial" pitchFamily="34" charset="0"/>
              </a:rPr>
              <a:t>Cobalt-60 	5.26 years	Nickel-60</a:t>
            </a:r>
          </a:p>
          <a:p>
            <a:pPr indent="-1257300">
              <a:tabLst>
                <a:tab pos="2689225" algn="l"/>
                <a:tab pos="5554663" algn="l"/>
              </a:tabLst>
            </a:pPr>
            <a:r>
              <a:rPr lang="en-AU" sz="2400" b="1" dirty="0">
                <a:solidFill>
                  <a:srgbClr val="C00000"/>
                </a:solidFill>
                <a:latin typeface="Arial" pitchFamily="34" charset="0"/>
                <a:cs typeface="Arial" pitchFamily="34" charset="0"/>
              </a:rPr>
              <a:t>Strontium-90	28.8 years	Yttrium-90</a:t>
            </a:r>
          </a:p>
          <a:p>
            <a:pPr indent="-1257300">
              <a:tabLst>
                <a:tab pos="2689225" algn="l"/>
                <a:tab pos="5554663" algn="l"/>
              </a:tabLst>
            </a:pPr>
            <a:r>
              <a:rPr lang="en-AU" sz="2400" b="1" dirty="0">
                <a:solidFill>
                  <a:srgbClr val="C00000"/>
                </a:solidFill>
                <a:latin typeface="Arial" pitchFamily="34" charset="0"/>
                <a:cs typeface="Arial" pitchFamily="34" charset="0"/>
              </a:rPr>
              <a:t>Americium-241	432.6 years	Neptunium-237</a:t>
            </a:r>
          </a:p>
          <a:p>
            <a:pPr indent="-1257300">
              <a:tabLst>
                <a:tab pos="2689225" algn="l"/>
                <a:tab pos="5554663" algn="l"/>
              </a:tabLst>
            </a:pPr>
            <a:r>
              <a:rPr lang="en-AU" sz="2400" dirty="0">
                <a:solidFill>
                  <a:srgbClr val="002060"/>
                </a:solidFill>
                <a:latin typeface="Arial" pitchFamily="34" charset="0"/>
                <a:cs typeface="Arial" pitchFamily="34" charset="0"/>
              </a:rPr>
              <a:t>Radium-226	1600 years	Radon-222</a:t>
            </a:r>
          </a:p>
          <a:p>
            <a:pPr indent="-1257300">
              <a:tabLst>
                <a:tab pos="2689225" algn="l"/>
                <a:tab pos="5554663" algn="l"/>
              </a:tabLst>
            </a:pPr>
            <a:r>
              <a:rPr lang="en-AU" sz="2400" dirty="0">
                <a:solidFill>
                  <a:srgbClr val="002060"/>
                </a:solidFill>
                <a:latin typeface="Arial" pitchFamily="34" charset="0"/>
                <a:cs typeface="Arial" pitchFamily="34" charset="0"/>
              </a:rPr>
              <a:t>Uranium-238	4.5 billion years	Thorium-234</a:t>
            </a:r>
          </a:p>
          <a:p>
            <a:pPr indent="-1257300">
              <a:tabLst>
                <a:tab pos="2689225" algn="l"/>
                <a:tab pos="5554663" algn="l"/>
              </a:tabLst>
            </a:pPr>
            <a:endParaRPr lang="en-AU" sz="2400" dirty="0">
              <a:solidFill>
                <a:srgbClr val="002060"/>
              </a:solidFill>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additive="base">
                                        <p:cTn id="7" dur="500" fill="hold"/>
                                        <p:tgtEl>
                                          <p:spTgt spid="51202"/>
                                        </p:tgtEl>
                                        <p:attrNameLst>
                                          <p:attrName>ppt_x</p:attrName>
                                        </p:attrNameLst>
                                      </p:cBhvr>
                                      <p:tavLst>
                                        <p:tav tm="0">
                                          <p:val>
                                            <p:strVal val="1+#ppt_w/2"/>
                                          </p:val>
                                        </p:tav>
                                        <p:tav tm="100000">
                                          <p:val>
                                            <p:strVal val="#ppt_x"/>
                                          </p:val>
                                        </p:tav>
                                      </p:tavLst>
                                    </p:anim>
                                    <p:anim calcmode="lin" valueType="num">
                                      <p:cBhvr additive="base">
                                        <p:cTn id="8" dur="500" fill="hold"/>
                                        <p:tgtEl>
                                          <p:spTgt spid="512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3.6 </a:t>
            </a:r>
          </a:p>
          <a:p>
            <a:pPr marL="0" indent="0">
              <a:buNone/>
            </a:pPr>
            <a:r>
              <a:rPr lang="en-AU" sz="2800" dirty="0">
                <a:solidFill>
                  <a:srgbClr val="002060"/>
                </a:solidFill>
                <a:latin typeface="Arial" pitchFamily="34" charset="0"/>
                <a:cs typeface="Arial" pitchFamily="34" charset="0"/>
              </a:rPr>
              <a:t>	Chapter 3.6 Extra Questions</a:t>
            </a:r>
          </a:p>
          <a:p>
            <a:pPr marL="0" indent="0">
              <a:buNone/>
            </a:pPr>
            <a:r>
              <a:rPr lang="en-AU" sz="2800" dirty="0">
                <a:solidFill>
                  <a:srgbClr val="002060"/>
                </a:solidFill>
                <a:latin typeface="Arial" pitchFamily="34" charset="0"/>
                <a:cs typeface="Arial" pitchFamily="34" charset="0"/>
              </a:rPr>
              <a:t>	Chapter 3.6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pPr marL="0" indent="0">
              <a:buNone/>
            </a:pPr>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3.7 page 100-102 and answer                                  	Q1 from Set 3.7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408256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Medicine.</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3.7 </a:t>
            </a:r>
          </a:p>
          <a:p>
            <a:r>
              <a:rPr lang="en-AU" sz="2400" b="1" dirty="0">
                <a:solidFill>
                  <a:srgbClr val="002060"/>
                </a:solidFill>
              </a:rPr>
              <a:t>Pages 100 - 102</a:t>
            </a:r>
          </a:p>
        </p:txBody>
      </p:sp>
    </p:spTree>
    <p:extLst>
      <p:ext uri="{BB962C8B-B14F-4D97-AF65-F5344CB8AC3E}">
        <p14:creationId xmlns:p14="http://schemas.microsoft.com/office/powerpoint/2010/main" val="2304378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marL="0" indent="0">
              <a:buNone/>
            </a:pPr>
            <a:r>
              <a:rPr lang="en-AU" sz="2800" dirty="0">
                <a:solidFill>
                  <a:srgbClr val="002060"/>
                </a:solidFill>
                <a:latin typeface="Arial" panose="020B0604020202020204" pitchFamily="34" charset="0"/>
                <a:cs typeface="Arial" panose="020B0604020202020204" pitchFamily="34" charset="0"/>
              </a:rPr>
              <a:t>Nuclear medicine is a medical specialty that uses radioactive materials to both diagnose the body and treat disease.</a:t>
            </a:r>
          </a:p>
          <a:p>
            <a:pPr marL="0" indent="0">
              <a:buNone/>
            </a:pPr>
            <a:r>
              <a:rPr lang="en-AU" sz="2800" dirty="0">
                <a:solidFill>
                  <a:srgbClr val="002060"/>
                </a:solidFill>
                <a:latin typeface="Arial" panose="020B0604020202020204" pitchFamily="34" charset="0"/>
                <a:cs typeface="Arial" panose="020B0604020202020204" pitchFamily="34" charset="0"/>
              </a:rPr>
              <a:t>Nuclear medicine procedures may be:</a:t>
            </a:r>
          </a:p>
          <a:p>
            <a:r>
              <a:rPr lang="en-AU" sz="2800" dirty="0">
                <a:solidFill>
                  <a:srgbClr val="002060"/>
                </a:solidFill>
                <a:latin typeface="Arial" panose="020B0604020202020204" pitchFamily="34" charset="0"/>
                <a:cs typeface="Arial" panose="020B0604020202020204" pitchFamily="34" charset="0"/>
              </a:rPr>
              <a:t>diagnostic studies, which are tests of body function</a:t>
            </a:r>
          </a:p>
          <a:p>
            <a:r>
              <a:rPr lang="en-AU" sz="2800" dirty="0">
                <a:solidFill>
                  <a:srgbClr val="002060"/>
                </a:solidFill>
                <a:latin typeface="Arial" panose="020B0604020202020204" pitchFamily="34" charset="0"/>
                <a:cs typeface="Arial" panose="020B0604020202020204" pitchFamily="34" charset="0"/>
              </a:rPr>
              <a:t>therapeutic procedures in which the radiation is used to treat disease.</a:t>
            </a:r>
          </a:p>
          <a:p>
            <a:pPr marL="0" indent="0">
              <a:buNone/>
            </a:pPr>
            <a:r>
              <a:rPr lang="en-AU" sz="2800" dirty="0">
                <a:solidFill>
                  <a:srgbClr val="002060"/>
                </a:solidFill>
                <a:latin typeface="Arial" panose="020B0604020202020204" pitchFamily="34" charset="0"/>
                <a:cs typeface="Arial" panose="020B0604020202020204" pitchFamily="34" charset="0"/>
              </a:rPr>
              <a:t>Radionuclide therapy is used in the treatment of both benign disease (</a:t>
            </a:r>
            <a:r>
              <a:rPr lang="en-AU" sz="2800" dirty="0" err="1">
                <a:solidFill>
                  <a:srgbClr val="002060"/>
                </a:solidFill>
                <a:latin typeface="Arial" panose="020B0604020202020204" pitchFamily="34" charset="0"/>
                <a:cs typeface="Arial" panose="020B0604020202020204" pitchFamily="34" charset="0"/>
              </a:rPr>
              <a:t>eg</a:t>
            </a:r>
            <a:r>
              <a:rPr lang="en-AU" sz="2800" dirty="0">
                <a:solidFill>
                  <a:srgbClr val="002060"/>
                </a:solidFill>
                <a:latin typeface="Arial" panose="020B0604020202020204" pitchFamily="34" charset="0"/>
                <a:cs typeface="Arial" panose="020B0604020202020204" pitchFamily="34" charset="0"/>
              </a:rPr>
              <a:t> hyperthyroidism and arthritis) and malignant disease (</a:t>
            </a:r>
            <a:r>
              <a:rPr lang="en-AU" sz="2800" dirty="0" err="1">
                <a:solidFill>
                  <a:srgbClr val="002060"/>
                </a:solidFill>
                <a:latin typeface="Arial" panose="020B0604020202020204" pitchFamily="34" charset="0"/>
                <a:cs typeface="Arial" panose="020B0604020202020204" pitchFamily="34" charset="0"/>
              </a:rPr>
              <a:t>eg</a:t>
            </a:r>
            <a:r>
              <a:rPr lang="en-AU" sz="2800" dirty="0">
                <a:solidFill>
                  <a:srgbClr val="002060"/>
                </a:solidFill>
                <a:latin typeface="Arial" panose="020B0604020202020204" pitchFamily="34" charset="0"/>
                <a:cs typeface="Arial" panose="020B0604020202020204" pitchFamily="34" charset="0"/>
              </a:rPr>
              <a:t> thyroid cancer and hepatocellular carcinoma)</a:t>
            </a:r>
          </a:p>
          <a:p>
            <a:endParaRPr lang="en-AU"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24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r>
              <a:rPr lang="en-AU" sz="2800" dirty="0">
                <a:solidFill>
                  <a:srgbClr val="002060"/>
                </a:solidFill>
                <a:latin typeface="Arial" panose="020B0604020202020204" pitchFamily="34" charset="0"/>
                <a:cs typeface="Arial" panose="020B0604020202020204" pitchFamily="34" charset="0"/>
              </a:rPr>
              <a:t>The radioactive materials administered to patients are known as radiopharmaceuticals.</a:t>
            </a:r>
          </a:p>
          <a:p>
            <a:r>
              <a:rPr lang="sv-SE" sz="2800" dirty="0">
                <a:solidFill>
                  <a:srgbClr val="002060"/>
                </a:solidFill>
                <a:latin typeface="Arial" panose="020B0604020202020204" pitchFamily="34" charset="0"/>
                <a:cs typeface="Arial" panose="020B0604020202020204" pitchFamily="34" charset="0"/>
              </a:rPr>
              <a:t>Medical Physicist - </a:t>
            </a:r>
            <a:r>
              <a:rPr lang="en-US" sz="2800" dirty="0">
                <a:solidFill>
                  <a:srgbClr val="002060"/>
                </a:solidFill>
                <a:latin typeface="Arial" panose="020B0604020202020204" pitchFamily="34" charset="0"/>
                <a:cs typeface="Arial" panose="020B0604020202020204" pitchFamily="34" charset="0"/>
              </a:rPr>
              <a:t>A qualified medical physicist should be responsible for measurement of radionuclide activity, identification of radionuclides and internal radiation </a:t>
            </a:r>
            <a:r>
              <a:rPr lang="en-US" sz="2800" dirty="0" err="1">
                <a:solidFill>
                  <a:srgbClr val="002060"/>
                </a:solidFill>
                <a:latin typeface="Arial" panose="020B0604020202020204" pitchFamily="34" charset="0"/>
                <a:cs typeface="Arial" panose="020B0604020202020204" pitchFamily="34" charset="0"/>
              </a:rPr>
              <a:t>dosimetry</a:t>
            </a:r>
            <a:r>
              <a:rPr lang="en-US" sz="2800" dirty="0">
                <a:solidFill>
                  <a:srgbClr val="002060"/>
                </a:solidFill>
                <a:latin typeface="Arial" panose="020B0604020202020204" pitchFamily="34" charset="0"/>
                <a:cs typeface="Arial" panose="020B0604020202020204" pitchFamily="34" charset="0"/>
              </a:rPr>
              <a:t>.</a:t>
            </a:r>
          </a:p>
          <a:p>
            <a:endParaRPr lang="en-AU"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3040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867418"/>
          </a:xfrm>
          <a:solidFill>
            <a:schemeClr val="bg1">
              <a:lumMod val="85000"/>
              <a:alpha val="47000"/>
            </a:schemeClr>
          </a:solidFill>
        </p:spPr>
        <p:txBody>
          <a:bodyPr/>
          <a:lstStyle/>
          <a:p>
            <a:endParaRPr lang="en-AU" sz="2800" dirty="0">
              <a:solidFill>
                <a:srgbClr val="002060"/>
              </a:solidFill>
              <a:latin typeface="Arial" panose="020B0604020202020204" pitchFamily="34" charset="0"/>
              <a:cs typeface="Arial" panose="020B0604020202020204" pitchFamily="34" charset="0"/>
            </a:endParaRPr>
          </a:p>
        </p:txBody>
      </p:sp>
      <p:sp>
        <p:nvSpPr>
          <p:cNvPr id="4" name="Footer Placeholder 3"/>
          <p:cNvSpPr>
            <a:spLocks noGrp="1"/>
          </p:cNvSpPr>
          <p:nvPr/>
        </p:nvSpPr>
        <p:spPr bwMode="auto">
          <a:xfrm>
            <a:off x="3736696" y="7086600"/>
            <a:ext cx="28956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ctr" rtl="0" fontAlgn="base">
              <a:spcBef>
                <a:spcPct val="0"/>
              </a:spcBef>
              <a:spcAft>
                <a:spcPct val="0"/>
              </a:spcAft>
              <a:defRPr sz="8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Part 8. Therapy</a:t>
            </a:r>
          </a:p>
        </p:txBody>
      </p:sp>
      <p:sp>
        <p:nvSpPr>
          <p:cNvPr id="5" name="Slide Number Placeholder 4"/>
          <p:cNvSpPr>
            <a:spLocks noGrp="1"/>
          </p:cNvSpPr>
          <p:nvPr/>
        </p:nvSpPr>
        <p:spPr bwMode="auto">
          <a:xfrm>
            <a:off x="6816446" y="70866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FE1B127D-8FEA-4138-8C3D-1D4E0373B05E}" type="slidenum">
              <a:rPr lang="en-US" sz="800">
                <a:latin typeface="Arial" panose="020B0604020202020204" pitchFamily="34" charset="0"/>
              </a:rPr>
              <a:pPr eaLnBrk="1" hangingPunct="1"/>
              <a:t>77</a:t>
            </a:fld>
            <a:endParaRPr lang="en-US" sz="800">
              <a:latin typeface="Arial" panose="020B0604020202020204" pitchFamily="34" charset="0"/>
            </a:endParaRPr>
          </a:p>
        </p:txBody>
      </p:sp>
      <p:sp>
        <p:nvSpPr>
          <p:cNvPr id="6" name="Arc 12"/>
          <p:cNvSpPr>
            <a:spLocks/>
          </p:cNvSpPr>
          <p:nvPr/>
        </p:nvSpPr>
        <p:spPr bwMode="auto">
          <a:xfrm rot="2580000">
            <a:off x="6244946" y="3306763"/>
            <a:ext cx="2606675" cy="2578100"/>
          </a:xfrm>
          <a:custGeom>
            <a:avLst/>
            <a:gdLst>
              <a:gd name="T0" fmla="*/ 0 w 21616"/>
              <a:gd name="T1" fmla="*/ 0 h 21600"/>
              <a:gd name="T2" fmla="*/ 2147483647 w 21616"/>
              <a:gd name="T3" fmla="*/ 2147483647 h 21600"/>
              <a:gd name="T4" fmla="*/ 2147483647 w 21616"/>
              <a:gd name="T5" fmla="*/ 2147483647 h 21600"/>
              <a:gd name="T6" fmla="*/ 0 60000 65536"/>
              <a:gd name="T7" fmla="*/ 0 60000 65536"/>
              <a:gd name="T8" fmla="*/ 0 60000 65536"/>
              <a:gd name="T9" fmla="*/ 0 w 21616"/>
              <a:gd name="T10" fmla="*/ 0 h 21600"/>
              <a:gd name="T11" fmla="*/ 21616 w 21616"/>
              <a:gd name="T12" fmla="*/ 21600 h 21600"/>
            </a:gdLst>
            <a:ahLst/>
            <a:cxnLst>
              <a:cxn ang="T6">
                <a:pos x="T0" y="T1"/>
              </a:cxn>
              <a:cxn ang="T7">
                <a:pos x="T2" y="T3"/>
              </a:cxn>
              <a:cxn ang="T8">
                <a:pos x="T4" y="T5"/>
              </a:cxn>
            </a:cxnLst>
            <a:rect l="T9" t="T10" r="T11" b="T12"/>
            <a:pathLst>
              <a:path w="21616" h="21600" fill="none" extrusionOk="0">
                <a:moveTo>
                  <a:pt x="0" y="0"/>
                </a:moveTo>
                <a:cubicBezTo>
                  <a:pt x="5" y="0"/>
                  <a:pt x="10" y="-1"/>
                  <a:pt x="16" y="0"/>
                </a:cubicBezTo>
                <a:cubicBezTo>
                  <a:pt x="11939" y="0"/>
                  <a:pt x="21607" y="9660"/>
                  <a:pt x="21615" y="21584"/>
                </a:cubicBezTo>
              </a:path>
              <a:path w="21616" h="21600" stroke="0" extrusionOk="0">
                <a:moveTo>
                  <a:pt x="0" y="0"/>
                </a:moveTo>
                <a:cubicBezTo>
                  <a:pt x="5" y="0"/>
                  <a:pt x="10" y="-1"/>
                  <a:pt x="16" y="0"/>
                </a:cubicBezTo>
                <a:cubicBezTo>
                  <a:pt x="11939" y="0"/>
                  <a:pt x="21607" y="9660"/>
                  <a:pt x="21615" y="21584"/>
                </a:cubicBezTo>
                <a:lnTo>
                  <a:pt x="16"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7" name="Rectangle 6"/>
          <p:cNvSpPr>
            <a:spLocks noGrp="1" noChangeArrowheads="1"/>
          </p:cNvSpPr>
          <p:nvPr/>
        </p:nvSpPr>
        <p:spPr bwMode="auto">
          <a:xfrm>
            <a:off x="1298296" y="11430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5pPr>
            <a:lvl6pPr marL="4572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6pPr>
            <a:lvl7pPr marL="9144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7pPr>
            <a:lvl8pPr marL="13716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8pPr>
            <a:lvl9pPr marL="18288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9pPr>
          </a:lstStyle>
          <a:p>
            <a:pPr algn="ctr">
              <a:defRPr/>
            </a:pPr>
            <a:r>
              <a:rPr lang="sv-SE" dirty="0">
                <a:solidFill>
                  <a:schemeClr val="tx1"/>
                </a:solidFill>
              </a:rPr>
              <a:t>Exposures From Patient</a:t>
            </a:r>
            <a:endParaRPr lang="en-US" dirty="0">
              <a:solidFill>
                <a:schemeClr val="tx1"/>
              </a:solidFill>
            </a:endParaRPr>
          </a:p>
        </p:txBody>
      </p:sp>
      <p:pic>
        <p:nvPicPr>
          <p:cNvPr id="8" name="Picture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646" y="2921000"/>
            <a:ext cx="20066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rc 7"/>
          <p:cNvSpPr>
            <a:spLocks/>
          </p:cNvSpPr>
          <p:nvPr/>
        </p:nvSpPr>
        <p:spPr bwMode="auto">
          <a:xfrm rot="2580000">
            <a:off x="4116109" y="3659188"/>
            <a:ext cx="1982787" cy="1828800"/>
          </a:xfrm>
          <a:custGeom>
            <a:avLst/>
            <a:gdLst>
              <a:gd name="T0" fmla="*/ 0 w 21621"/>
              <a:gd name="T1" fmla="*/ 0 h 21600"/>
              <a:gd name="T2" fmla="*/ 2147483647 w 21621"/>
              <a:gd name="T3" fmla="*/ 2147483647 h 21600"/>
              <a:gd name="T4" fmla="*/ 2147483647 w 21621"/>
              <a:gd name="T5" fmla="*/ 2147483647 h 21600"/>
              <a:gd name="T6" fmla="*/ 0 60000 65536"/>
              <a:gd name="T7" fmla="*/ 0 60000 65536"/>
              <a:gd name="T8" fmla="*/ 0 60000 65536"/>
              <a:gd name="T9" fmla="*/ 0 w 21621"/>
              <a:gd name="T10" fmla="*/ 0 h 21600"/>
              <a:gd name="T11" fmla="*/ 21621 w 21621"/>
              <a:gd name="T12" fmla="*/ 21600 h 21600"/>
            </a:gdLst>
            <a:ahLst/>
            <a:cxnLst>
              <a:cxn ang="T6">
                <a:pos x="T0" y="T1"/>
              </a:cxn>
              <a:cxn ang="T7">
                <a:pos x="T2" y="T3"/>
              </a:cxn>
              <a:cxn ang="T8">
                <a:pos x="T4" y="T5"/>
              </a:cxn>
            </a:cxnLst>
            <a:rect l="T9" t="T10" r="T11" b="T12"/>
            <a:pathLst>
              <a:path w="21621" h="21600" fill="none" extrusionOk="0">
                <a:moveTo>
                  <a:pt x="0" y="0"/>
                </a:moveTo>
                <a:cubicBezTo>
                  <a:pt x="7" y="0"/>
                  <a:pt x="14" y="-1"/>
                  <a:pt x="21" y="0"/>
                </a:cubicBezTo>
                <a:cubicBezTo>
                  <a:pt x="11950" y="0"/>
                  <a:pt x="21621" y="9670"/>
                  <a:pt x="21621" y="21600"/>
                </a:cubicBezTo>
              </a:path>
              <a:path w="21621" h="21600" stroke="0" extrusionOk="0">
                <a:moveTo>
                  <a:pt x="0" y="0"/>
                </a:moveTo>
                <a:cubicBezTo>
                  <a:pt x="7" y="0"/>
                  <a:pt x="14" y="-1"/>
                  <a:pt x="21" y="0"/>
                </a:cubicBezTo>
                <a:cubicBezTo>
                  <a:pt x="11950" y="0"/>
                  <a:pt x="21621" y="9670"/>
                  <a:pt x="21621" y="21600"/>
                </a:cubicBezTo>
                <a:lnTo>
                  <a:pt x="21"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0" name="Rectangle 9"/>
          <p:cNvSpPr>
            <a:spLocks noChangeArrowheads="1"/>
          </p:cNvSpPr>
          <p:nvPr/>
        </p:nvSpPr>
        <p:spPr bwMode="auto">
          <a:xfrm>
            <a:off x="2717521" y="5562600"/>
            <a:ext cx="122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sv-SE" sz="1800">
                <a:latin typeface="Arial" panose="020B0604020202020204" pitchFamily="34" charset="0"/>
              </a:rPr>
              <a:t>1000 MBq</a:t>
            </a:r>
          </a:p>
          <a:p>
            <a:pPr algn="ctr"/>
            <a:r>
              <a:rPr lang="sv-SE" sz="1800">
                <a:latin typeface="Arial" panose="020B0604020202020204" pitchFamily="34" charset="0"/>
              </a:rPr>
              <a:t>I-131</a:t>
            </a:r>
          </a:p>
        </p:txBody>
      </p:sp>
      <p:sp>
        <p:nvSpPr>
          <p:cNvPr id="11" name="Line 9"/>
          <p:cNvSpPr>
            <a:spLocks noChangeShapeType="1"/>
          </p:cNvSpPr>
          <p:nvPr/>
        </p:nvSpPr>
        <p:spPr bwMode="auto">
          <a:xfrm>
            <a:off x="4574896" y="6400800"/>
            <a:ext cx="4114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2" name="Arc 10"/>
          <p:cNvSpPr>
            <a:spLocks/>
          </p:cNvSpPr>
          <p:nvPr/>
        </p:nvSpPr>
        <p:spPr bwMode="auto">
          <a:xfrm rot="2580000">
            <a:off x="4689196" y="3232150"/>
            <a:ext cx="2438400" cy="2422525"/>
          </a:xfrm>
          <a:custGeom>
            <a:avLst/>
            <a:gdLst>
              <a:gd name="T0" fmla="*/ 0 w 21617"/>
              <a:gd name="T1" fmla="*/ 0 h 21600"/>
              <a:gd name="T2" fmla="*/ 2147483647 w 21617"/>
              <a:gd name="T3" fmla="*/ 2147483647 h 21600"/>
              <a:gd name="T4" fmla="*/ 2147483647 w 21617"/>
              <a:gd name="T5" fmla="*/ 2147483647 h 21600"/>
              <a:gd name="T6" fmla="*/ 0 60000 65536"/>
              <a:gd name="T7" fmla="*/ 0 60000 65536"/>
              <a:gd name="T8" fmla="*/ 0 60000 65536"/>
              <a:gd name="T9" fmla="*/ 0 w 21617"/>
              <a:gd name="T10" fmla="*/ 0 h 21600"/>
              <a:gd name="T11" fmla="*/ 21617 w 21617"/>
              <a:gd name="T12" fmla="*/ 21600 h 21600"/>
            </a:gdLst>
            <a:ahLst/>
            <a:cxnLst>
              <a:cxn ang="T6">
                <a:pos x="T0" y="T1"/>
              </a:cxn>
              <a:cxn ang="T7">
                <a:pos x="T2" y="T3"/>
              </a:cxn>
              <a:cxn ang="T8">
                <a:pos x="T4" y="T5"/>
              </a:cxn>
            </a:cxnLst>
            <a:rect l="T9" t="T10" r="T11" b="T12"/>
            <a:pathLst>
              <a:path w="21617" h="21600" fill="none" extrusionOk="0">
                <a:moveTo>
                  <a:pt x="0" y="0"/>
                </a:moveTo>
                <a:cubicBezTo>
                  <a:pt x="5" y="0"/>
                  <a:pt x="11" y="-1"/>
                  <a:pt x="17" y="0"/>
                </a:cubicBezTo>
                <a:cubicBezTo>
                  <a:pt x="11946" y="0"/>
                  <a:pt x="21617" y="9670"/>
                  <a:pt x="21617" y="21600"/>
                </a:cubicBezTo>
              </a:path>
              <a:path w="21617" h="21600" stroke="0" extrusionOk="0">
                <a:moveTo>
                  <a:pt x="0" y="0"/>
                </a:moveTo>
                <a:cubicBezTo>
                  <a:pt x="5" y="0"/>
                  <a:pt x="11" y="-1"/>
                  <a:pt x="17" y="0"/>
                </a:cubicBezTo>
                <a:cubicBezTo>
                  <a:pt x="11946" y="0"/>
                  <a:pt x="21617" y="9670"/>
                  <a:pt x="21617" y="21600"/>
                </a:cubicBezTo>
                <a:lnTo>
                  <a:pt x="17"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3" name="Rectangle 12"/>
          <p:cNvSpPr>
            <a:spLocks noChangeArrowheads="1"/>
          </p:cNvSpPr>
          <p:nvPr/>
        </p:nvSpPr>
        <p:spPr bwMode="auto">
          <a:xfrm>
            <a:off x="4501871" y="6429375"/>
            <a:ext cx="386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1800">
                <a:latin typeface="Arial" panose="020B0604020202020204" pitchFamily="34" charset="0"/>
              </a:rPr>
              <a:t>0     0.5           1                           2 m</a:t>
            </a:r>
          </a:p>
        </p:txBody>
      </p:sp>
      <p:sp>
        <p:nvSpPr>
          <p:cNvPr id="14" name="Rectangle 13"/>
          <p:cNvSpPr>
            <a:spLocks noChangeArrowheads="1"/>
          </p:cNvSpPr>
          <p:nvPr/>
        </p:nvSpPr>
        <p:spPr bwMode="auto">
          <a:xfrm>
            <a:off x="4955896" y="4371975"/>
            <a:ext cx="41910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1800">
                <a:latin typeface="Arial" panose="020B0604020202020204" pitchFamily="34" charset="0"/>
              </a:rPr>
              <a:t>0.5    0.1      0.06             0.03 mSv/h</a:t>
            </a:r>
          </a:p>
        </p:txBody>
      </p:sp>
      <p:sp>
        <p:nvSpPr>
          <p:cNvPr id="15" name="Rectangle 14"/>
          <p:cNvSpPr>
            <a:spLocks noChangeArrowheads="1"/>
          </p:cNvSpPr>
          <p:nvPr/>
        </p:nvSpPr>
        <p:spPr bwMode="auto">
          <a:xfrm>
            <a:off x="1679296" y="2590800"/>
            <a:ext cx="58277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2000">
                <a:latin typeface="Arial" panose="020B0604020202020204" pitchFamily="34" charset="0"/>
              </a:rPr>
              <a:t>         </a:t>
            </a:r>
            <a:r>
              <a:rPr lang="en-US" sz="2000">
                <a:latin typeface="Arial" panose="020B0604020202020204" pitchFamily="34" charset="0"/>
              </a:rPr>
              <a:t>Contamination                                   External</a:t>
            </a:r>
          </a:p>
          <a:p>
            <a:endParaRPr lang="en-US" sz="2000">
              <a:latin typeface="Arial" panose="020B0604020202020204" pitchFamily="34" charset="0"/>
            </a:endParaRPr>
          </a:p>
          <a:p>
            <a:r>
              <a:rPr lang="en-US" sz="2000">
                <a:latin typeface="Arial" panose="020B0604020202020204" pitchFamily="34" charset="0"/>
              </a:rPr>
              <a:t>          saliva</a:t>
            </a:r>
          </a:p>
          <a:p>
            <a:r>
              <a:rPr lang="en-US" sz="2000">
                <a:latin typeface="Arial" panose="020B0604020202020204" pitchFamily="34" charset="0"/>
              </a:rPr>
              <a:t>          perspiration</a:t>
            </a:r>
          </a:p>
          <a:p>
            <a:r>
              <a:rPr lang="en-US" sz="2000">
                <a:latin typeface="Arial" panose="020B0604020202020204" pitchFamily="34" charset="0"/>
              </a:rPr>
              <a:t>          breath</a:t>
            </a:r>
          </a:p>
          <a:p>
            <a:r>
              <a:rPr lang="en-US" sz="2000">
                <a:latin typeface="Arial" panose="020B0604020202020204" pitchFamily="34" charset="0"/>
              </a:rPr>
              <a:t>          urine</a:t>
            </a:r>
          </a:p>
        </p:txBody>
      </p:sp>
    </p:spTree>
    <p:extLst>
      <p:ext uri="{BB962C8B-B14F-4D97-AF65-F5344CB8AC3E}">
        <p14:creationId xmlns:p14="http://schemas.microsoft.com/office/powerpoint/2010/main" val="2079894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52735"/>
            <a:ext cx="10085715" cy="5112569"/>
          </a:xfrm>
          <a:prstGeom prst="rect">
            <a:avLst/>
          </a:prstGeom>
          <a:solidFill>
            <a:srgbClr val="F6D1A8"/>
          </a:solidFill>
          <a:ln>
            <a:noFill/>
          </a:ln>
        </p:spPr>
      </p:pic>
    </p:spTree>
    <p:extLst>
      <p:ext uri="{BB962C8B-B14F-4D97-AF65-F5344CB8AC3E}">
        <p14:creationId xmlns:p14="http://schemas.microsoft.com/office/powerpoint/2010/main" val="2235520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7200" y="1676400"/>
            <a:ext cx="81534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31750" rIns="63500" bIns="31750">
            <a:spAutoFit/>
          </a:bodyPr>
          <a:lstStyle>
            <a:lvl1pPr defTabSz="366713" eaLnBrk="0" hangingPunct="0">
              <a:defRPr sz="2400">
                <a:solidFill>
                  <a:schemeClr val="tx1"/>
                </a:solidFill>
                <a:latin typeface="Arial" panose="020B0604020202020204" pitchFamily="34" charset="0"/>
              </a:defRPr>
            </a:lvl1pPr>
            <a:lvl2pPr marL="742950" indent="-285750" defTabSz="366713" eaLnBrk="0" hangingPunct="0">
              <a:defRPr sz="2400">
                <a:solidFill>
                  <a:schemeClr val="tx1"/>
                </a:solidFill>
                <a:latin typeface="Arial" panose="020B0604020202020204" pitchFamily="34" charset="0"/>
              </a:defRPr>
            </a:lvl2pPr>
            <a:lvl3pPr marL="1143000" indent="-228600" defTabSz="366713" eaLnBrk="0" hangingPunct="0">
              <a:defRPr sz="2400">
                <a:solidFill>
                  <a:schemeClr val="tx1"/>
                </a:solidFill>
                <a:latin typeface="Arial" panose="020B0604020202020204" pitchFamily="34" charset="0"/>
              </a:defRPr>
            </a:lvl3pPr>
            <a:lvl4pPr marL="1600200" indent="-228600" defTabSz="366713" eaLnBrk="0" hangingPunct="0">
              <a:defRPr sz="2400">
                <a:solidFill>
                  <a:schemeClr val="tx1"/>
                </a:solidFill>
                <a:latin typeface="Arial" panose="020B0604020202020204" pitchFamily="34" charset="0"/>
              </a:defRPr>
            </a:lvl4pPr>
            <a:lvl5pPr marL="2057400" indent="-228600" defTabSz="366713" eaLnBrk="0" hangingPunct="0">
              <a:defRPr sz="2400">
                <a:solidFill>
                  <a:schemeClr val="tx1"/>
                </a:solidFill>
                <a:latin typeface="Arial" panose="020B0604020202020204" pitchFamily="34" charset="0"/>
              </a:defRPr>
            </a:lvl5pPr>
            <a:lvl6pPr marL="2514600" indent="-228600" algn="ctr" defTabSz="366713"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366713"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366713"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366713" eaLnBrk="0" fontAlgn="base" hangingPunct="0">
              <a:spcBef>
                <a:spcPct val="0"/>
              </a:spcBef>
              <a:spcAft>
                <a:spcPct val="0"/>
              </a:spcAft>
              <a:defRPr sz="2400">
                <a:solidFill>
                  <a:schemeClr val="tx1"/>
                </a:solidFill>
                <a:latin typeface="Arial" panose="020B0604020202020204" pitchFamily="34" charset="0"/>
              </a:defRPr>
            </a:lvl9pPr>
          </a:lstStyle>
          <a:p>
            <a:pPr algn="l"/>
            <a:r>
              <a:rPr lang="en-US" sz="1800" b="1" dirty="0">
                <a:solidFill>
                  <a:srgbClr val="002060"/>
                </a:solidFill>
              </a:rPr>
              <a:t>Radiopharmaceutical	For treatment of		Route of			Maximum														administration	activity</a:t>
            </a:r>
          </a:p>
          <a:p>
            <a:pPr algn="l"/>
            <a:endParaRPr lang="en-US" sz="2000" b="1" dirty="0">
              <a:solidFill>
                <a:srgbClr val="FF9900"/>
              </a:solidFill>
            </a:endParaRPr>
          </a:p>
          <a:p>
            <a:pPr algn="l"/>
            <a:r>
              <a:rPr lang="en-US" sz="1600" b="1" dirty="0"/>
              <a:t>I-131	iodide				Thyrotoxicosis			       Oral				  1 </a:t>
            </a:r>
            <a:r>
              <a:rPr lang="en-US" sz="1600" b="1" dirty="0" err="1"/>
              <a:t>GBq</a:t>
            </a:r>
            <a:endParaRPr lang="en-US" sz="1600" b="1" dirty="0"/>
          </a:p>
          <a:p>
            <a:pPr algn="l"/>
            <a:r>
              <a:rPr lang="en-US" sz="1600" b="1" dirty="0"/>
              <a:t>I-131	iodide				Carcinoma of thyroid</a:t>
            </a:r>
            <a:r>
              <a:rPr lang="sv-SE" sz="1600" b="1" dirty="0"/>
              <a:t>          </a:t>
            </a:r>
            <a:r>
              <a:rPr lang="en-US" sz="1600" b="1" dirty="0"/>
              <a:t>Oral				 20 </a:t>
            </a:r>
            <a:r>
              <a:rPr lang="en-US" sz="1600" b="1" dirty="0" err="1"/>
              <a:t>GBq</a:t>
            </a:r>
            <a:endParaRPr lang="en-US" sz="1600" b="1" dirty="0"/>
          </a:p>
          <a:p>
            <a:pPr algn="l"/>
            <a:r>
              <a:rPr lang="en-US" sz="1600" b="1" dirty="0"/>
              <a:t>I-131	MIBG				Malignancy			        IV					 10 </a:t>
            </a:r>
            <a:r>
              <a:rPr lang="en-US" sz="1600" b="1" dirty="0" err="1"/>
              <a:t>GBq</a:t>
            </a:r>
            <a:endParaRPr lang="en-US" sz="1600" b="1" dirty="0"/>
          </a:p>
          <a:p>
            <a:pPr algn="l"/>
            <a:r>
              <a:rPr lang="en-US" sz="1600" b="1" dirty="0"/>
              <a:t>P-32	phosphate</a:t>
            </a:r>
            <a:r>
              <a:rPr lang="sv-SE" sz="1600" b="1" dirty="0"/>
              <a:t>			</a:t>
            </a:r>
            <a:r>
              <a:rPr lang="en-US" sz="1600" b="1" dirty="0" err="1"/>
              <a:t>Polycythaemia</a:t>
            </a:r>
            <a:r>
              <a:rPr lang="en-US" sz="1600" b="1" dirty="0"/>
              <a:t> </a:t>
            </a:r>
            <a:r>
              <a:rPr lang="en-US" sz="1600" b="1" dirty="0" err="1"/>
              <a:t>vera</a:t>
            </a:r>
            <a:r>
              <a:rPr lang="en-US" sz="1600" b="1" dirty="0"/>
              <a:t>	        IV or oral			200 </a:t>
            </a:r>
            <a:r>
              <a:rPr lang="en-US" sz="1600" b="1" dirty="0" err="1"/>
              <a:t>MBq</a:t>
            </a:r>
            <a:endParaRPr lang="en-US" sz="1600" b="1" dirty="0"/>
          </a:p>
          <a:p>
            <a:pPr algn="l"/>
            <a:r>
              <a:rPr lang="en-US" sz="1600" b="1" dirty="0"/>
              <a:t>Sr-89	chloride			Bone metastases		        IV					150 </a:t>
            </a:r>
            <a:r>
              <a:rPr lang="en-US" sz="1600" b="1" dirty="0" err="1"/>
              <a:t>MBq</a:t>
            </a:r>
            <a:endParaRPr lang="en-US" sz="1600" b="1" dirty="0"/>
          </a:p>
          <a:p>
            <a:pPr algn="l"/>
            <a:r>
              <a:rPr lang="en-US" sz="1600" b="1" dirty="0"/>
              <a:t>Y-90	colloid	    			Arthritic conditions/	        Intra-articular		250 </a:t>
            </a:r>
            <a:r>
              <a:rPr lang="en-US" sz="1600" b="1" dirty="0" err="1"/>
              <a:t>MBq</a:t>
            </a:r>
            <a:endParaRPr lang="en-US" sz="1600" b="1" dirty="0"/>
          </a:p>
          <a:p>
            <a:pPr algn="l"/>
            <a:r>
              <a:rPr lang="en-US" sz="1600" b="1" dirty="0"/>
              <a:t>							malignant effusions	        Intra-</a:t>
            </a:r>
            <a:r>
              <a:rPr lang="en-US" sz="1600" b="1" dirty="0" err="1"/>
              <a:t>cavitary</a:t>
            </a:r>
            <a:r>
              <a:rPr lang="en-US" sz="1600" b="1" dirty="0"/>
              <a:t>		   5 </a:t>
            </a:r>
            <a:r>
              <a:rPr lang="en-US" sz="1600" b="1" dirty="0" err="1"/>
              <a:t>GBq</a:t>
            </a:r>
            <a:endParaRPr lang="en-US" sz="1600" b="1" dirty="0"/>
          </a:p>
          <a:p>
            <a:pPr algn="l"/>
            <a:r>
              <a:rPr lang="en-US" sz="1600" b="1" dirty="0"/>
              <a:t> Y-90     spheres                  Hepatocellular Carcinoma   Intra-articular       100 </a:t>
            </a:r>
            <a:r>
              <a:rPr lang="en-US" sz="1600" b="1" dirty="0" err="1"/>
              <a:t>MBq</a:t>
            </a:r>
            <a:endParaRPr lang="en-US" sz="1600" b="1" dirty="0"/>
          </a:p>
          <a:p>
            <a:pPr algn="l"/>
            <a:r>
              <a:rPr lang="en-US" sz="1600" b="1" dirty="0"/>
              <a:t>Er-169	colloid				Arthritic conditions	        Intra-articular		  50 </a:t>
            </a:r>
            <a:r>
              <a:rPr lang="en-US" sz="1600" b="1" dirty="0" err="1"/>
              <a:t>MBq</a:t>
            </a:r>
            <a:endParaRPr lang="en-US" sz="1600" b="1" dirty="0"/>
          </a:p>
          <a:p>
            <a:pPr algn="l"/>
            <a:r>
              <a:rPr lang="en-US" sz="1600" b="1" dirty="0"/>
              <a:t>Re-186	colloid				Arthritic conditions	        Intra-articular		150 </a:t>
            </a:r>
            <a:r>
              <a:rPr lang="en-US" sz="1600" b="1" dirty="0" err="1"/>
              <a:t>MBq</a:t>
            </a:r>
            <a:endParaRPr lang="en-US" sz="1600" b="1" dirty="0"/>
          </a:p>
        </p:txBody>
      </p:sp>
      <p:sp>
        <p:nvSpPr>
          <p:cNvPr id="8197" name="Line 6"/>
          <p:cNvSpPr>
            <a:spLocks noChangeShapeType="1"/>
          </p:cNvSpPr>
          <p:nvPr/>
        </p:nvSpPr>
        <p:spPr bwMode="auto">
          <a:xfrm>
            <a:off x="395288" y="5229225"/>
            <a:ext cx="7696200" cy="0"/>
          </a:xfrm>
          <a:prstGeom prst="line">
            <a:avLst/>
          </a:prstGeom>
          <a:noFill/>
          <a:ln w="47625" cmpd="thinThick">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AU"/>
          </a:p>
        </p:txBody>
      </p:sp>
      <p:sp>
        <p:nvSpPr>
          <p:cNvPr id="8198" name="Line 7"/>
          <p:cNvSpPr>
            <a:spLocks noChangeShapeType="1"/>
          </p:cNvSpPr>
          <p:nvPr/>
        </p:nvSpPr>
        <p:spPr bwMode="auto">
          <a:xfrm>
            <a:off x="457200" y="2362200"/>
            <a:ext cx="7543800" cy="0"/>
          </a:xfrm>
          <a:prstGeom prst="line">
            <a:avLst/>
          </a:prstGeom>
          <a:noFill/>
          <a:ln w="47625" cmpd="thickThin">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AU"/>
          </a:p>
        </p:txBody>
      </p:sp>
      <p:sp>
        <p:nvSpPr>
          <p:cNvPr id="8199" name="Rectangle 9"/>
          <p:cNvSpPr>
            <a:spLocks noGrp="1" noChangeArrowheads="1"/>
          </p:cNvSpPr>
          <p:nvPr>
            <p:ph type="title"/>
          </p:nvPr>
        </p:nvSpPr>
        <p:spPr/>
        <p:txBody>
          <a:bodyPr/>
          <a:lstStyle/>
          <a:p>
            <a:pPr eaLnBrk="1" hangingPunct="1"/>
            <a:r>
              <a:rPr lang="en-US" dirty="0">
                <a:solidFill>
                  <a:srgbClr val="002060"/>
                </a:solidFill>
              </a:rPr>
              <a:t>Current Methods-Therapy</a:t>
            </a:r>
          </a:p>
        </p:txBody>
      </p:sp>
    </p:spTree>
    <p:extLst>
      <p:ext uri="{BB962C8B-B14F-4D97-AF65-F5344CB8AC3E}">
        <p14:creationId xmlns:p14="http://schemas.microsoft.com/office/powerpoint/2010/main" val="3203248627"/>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Beta and Gamma </a:t>
            </a:r>
          </a:p>
        </p:txBody>
      </p:sp>
      <p:sp>
        <p:nvSpPr>
          <p:cNvPr id="3" name="Content Placeholder 2"/>
          <p:cNvSpPr>
            <a:spLocks noGrp="1"/>
          </p:cNvSpPr>
          <p:nvPr>
            <p:ph idx="1"/>
          </p:nvPr>
        </p:nvSpPr>
        <p:spPr>
          <a:xfrm>
            <a:off x="285720" y="928670"/>
            <a:ext cx="8501122" cy="857256"/>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Radioactive decay involves the emission of energy from the nucleus. The three forms are Alpha, Beta and Gamma.</a:t>
            </a:r>
          </a:p>
        </p:txBody>
      </p:sp>
      <p:pic>
        <p:nvPicPr>
          <p:cNvPr id="26626" name="Picture 2" descr="http://images.tutorvista.com/cms/images/38/gamma-emission.PNG"/>
          <p:cNvPicPr>
            <a:picLocks noChangeAspect="1" noChangeArrowheads="1"/>
          </p:cNvPicPr>
          <p:nvPr/>
        </p:nvPicPr>
        <p:blipFill>
          <a:blip r:embed="rId4"/>
          <a:srcRect/>
          <a:stretch>
            <a:fillRect/>
          </a:stretch>
        </p:blipFill>
        <p:spPr bwMode="auto">
          <a:xfrm>
            <a:off x="1071538" y="2071678"/>
            <a:ext cx="6713717" cy="4357718"/>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762000" y="76200"/>
            <a:ext cx="7772400" cy="1008063"/>
          </a:xfrm>
        </p:spPr>
        <p:txBody>
          <a:bodyPr/>
          <a:lstStyle/>
          <a:p>
            <a:pPr eaLnBrk="1" hangingPunct="1"/>
            <a:r>
              <a:rPr lang="sv-SE" dirty="0">
                <a:solidFill>
                  <a:srgbClr val="002060"/>
                </a:solidFill>
              </a:rPr>
              <a:t>Imaging</a:t>
            </a:r>
          </a:p>
        </p:txBody>
      </p:sp>
      <p:pic>
        <p:nvPicPr>
          <p:cNvPr id="12293" name="Picture 3" descr="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43000"/>
            <a:ext cx="30257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4"/>
          <p:cNvSpPr txBox="1">
            <a:spLocks noChangeArrowheads="1"/>
          </p:cNvSpPr>
          <p:nvPr/>
        </p:nvSpPr>
        <p:spPr bwMode="auto">
          <a:xfrm>
            <a:off x="4343400" y="2111375"/>
            <a:ext cx="4702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sv-SE" sz="2800" dirty="0">
                <a:solidFill>
                  <a:srgbClr val="002060"/>
                </a:solidFill>
              </a:rPr>
              <a:t>Intravenous injection of</a:t>
            </a:r>
          </a:p>
          <a:p>
            <a:pPr algn="l"/>
            <a:r>
              <a:rPr lang="sv-SE" sz="2800" dirty="0">
                <a:solidFill>
                  <a:srgbClr val="002060"/>
                </a:solidFill>
              </a:rPr>
              <a:t>a radiopharmaceutical which</a:t>
            </a:r>
          </a:p>
          <a:p>
            <a:pPr algn="l"/>
            <a:r>
              <a:rPr lang="sv-SE" sz="2800" dirty="0">
                <a:solidFill>
                  <a:srgbClr val="002060"/>
                </a:solidFill>
              </a:rPr>
              <a:t>includes  e.g. Sr-89 or </a:t>
            </a:r>
          </a:p>
          <a:p>
            <a:pPr algn="l"/>
            <a:r>
              <a:rPr lang="sv-SE" sz="2800" dirty="0">
                <a:solidFill>
                  <a:srgbClr val="002060"/>
                </a:solidFill>
              </a:rPr>
              <a:t>Sm-153 </a:t>
            </a:r>
          </a:p>
        </p:txBody>
      </p:sp>
    </p:spTree>
    <p:extLst>
      <p:ext uri="{BB962C8B-B14F-4D97-AF65-F5344CB8AC3E}">
        <p14:creationId xmlns:p14="http://schemas.microsoft.com/office/powerpoint/2010/main" val="822284938"/>
      </p:ext>
    </p:extLst>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Set 3.7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4.5 page 131-134 and answer                                  	Q1,2&amp;3 from Set 4.5 </a:t>
            </a:r>
          </a:p>
          <a:p>
            <a:pPr marL="0" indent="0">
              <a:buNone/>
              <a:tabLst>
                <a:tab pos="361950" algn="l"/>
              </a:tabLst>
            </a:pPr>
            <a:r>
              <a:rPr lang="en-AU" sz="2800" dirty="0">
                <a:solidFill>
                  <a:srgbClr val="002060"/>
                </a:solidFill>
                <a:latin typeface="Arial" pitchFamily="34" charset="0"/>
                <a:cs typeface="Arial" pitchFamily="34" charset="0"/>
              </a:rPr>
              <a:t>	by next lesson.</a:t>
            </a:r>
          </a:p>
          <a:p>
            <a:pPr marL="0" indent="0">
              <a:buNone/>
              <a:tabLst>
                <a:tab pos="361950" algn="l"/>
              </a:tabLst>
            </a:pPr>
            <a:endParaRPr lang="en-AU" sz="2800" dirty="0">
              <a:solidFill>
                <a:srgbClr val="002060"/>
              </a:solidFill>
              <a:latin typeface="Arial" pitchFamily="34" charset="0"/>
              <a:cs typeface="Arial" pitchFamily="34" charset="0"/>
            </a:endParaRPr>
          </a:p>
          <a:p>
            <a:pPr>
              <a:tabLst>
                <a:tab pos="361950" algn="l"/>
              </a:tabLst>
            </a:pPr>
            <a:r>
              <a:rPr lang="en-AU" sz="2800" dirty="0">
                <a:solidFill>
                  <a:srgbClr val="002060"/>
                </a:solidFill>
                <a:latin typeface="Arial" pitchFamily="34" charset="0"/>
                <a:cs typeface="Arial" pitchFamily="34" charset="0"/>
              </a:rPr>
              <a:t>Chapter 3 Review questions page 105 – 106 due first lesson next week. </a:t>
            </a:r>
          </a:p>
          <a:p>
            <a:pPr marL="0" indent="0">
              <a:buNone/>
              <a:tabLst>
                <a:tab pos="361950" algn="l"/>
              </a:tabLst>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94028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Absorbed Dose &amp; Dose Equivalent.</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4.5 </a:t>
            </a:r>
          </a:p>
          <a:p>
            <a:r>
              <a:rPr lang="en-AU" sz="2400" b="1" dirty="0">
                <a:solidFill>
                  <a:srgbClr val="002060"/>
                </a:solidFill>
              </a:rPr>
              <a:t>Pages 131 - 134</a:t>
            </a:r>
          </a:p>
        </p:txBody>
      </p:sp>
    </p:spTree>
    <p:extLst>
      <p:ext uri="{BB962C8B-B14F-4D97-AF65-F5344CB8AC3E}">
        <p14:creationId xmlns:p14="http://schemas.microsoft.com/office/powerpoint/2010/main" val="4212383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228600"/>
            <a:ext cx="9144000" cy="1143000"/>
          </a:xfrm>
        </p:spPr>
        <p:txBody>
          <a:bodyPr/>
          <a:lstStyle/>
          <a:p>
            <a:pPr eaLnBrk="1" hangingPunct="1"/>
            <a:r>
              <a:rPr lang="en-US" sz="3600" b="1" dirty="0">
                <a:solidFill>
                  <a:srgbClr val="002060"/>
                </a:solidFill>
              </a:rPr>
              <a:t>...trying to understand the terminology and units can be confusing, for example</a:t>
            </a:r>
            <a:endParaRPr lang="en-US" dirty="0">
              <a:solidFill>
                <a:srgbClr val="002060"/>
              </a:solidFill>
            </a:endParaRPr>
          </a:p>
        </p:txBody>
      </p:sp>
      <p:sp>
        <p:nvSpPr>
          <p:cNvPr id="6147" name="Rectangle 3"/>
          <p:cNvSpPr>
            <a:spLocks noGrp="1" noChangeArrowheads="1"/>
          </p:cNvSpPr>
          <p:nvPr>
            <p:ph type="body" idx="1"/>
          </p:nvPr>
        </p:nvSpPr>
        <p:spPr>
          <a:xfrm>
            <a:off x="336702" y="1461398"/>
            <a:ext cx="4595338" cy="4919929"/>
          </a:xfrm>
          <a:ln w="57150">
            <a:noFill/>
            <a:miter lim="800000"/>
            <a:headEnd/>
            <a:tailEnd/>
          </a:ln>
        </p:spPr>
        <p:txBody>
          <a:bodyPr/>
          <a:lstStyle/>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Amount of potassium-40 in the body</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Dose to Atomic bomb survivors</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You can safety hold this amount of alpha radiation</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One coast to coast flight</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A diagnostic X-ray</a:t>
            </a:r>
          </a:p>
        </p:txBody>
      </p:sp>
      <p:sp>
        <p:nvSpPr>
          <p:cNvPr id="107526" name="Text Box 6"/>
          <p:cNvSpPr txBox="1">
            <a:spLocks noChangeArrowheads="1"/>
          </p:cNvSpPr>
          <p:nvPr/>
        </p:nvSpPr>
        <p:spPr bwMode="auto">
          <a:xfrm>
            <a:off x="336702" y="5877272"/>
            <a:ext cx="495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 confusing  isn’t it?)</a:t>
            </a:r>
          </a:p>
        </p:txBody>
      </p:sp>
      <p:sp>
        <p:nvSpPr>
          <p:cNvPr id="6149" name="Text Box 7"/>
          <p:cNvSpPr txBox="1">
            <a:spLocks noChangeArrowheads="1"/>
          </p:cNvSpPr>
          <p:nvPr/>
        </p:nvSpPr>
        <p:spPr bwMode="auto">
          <a:xfrm>
            <a:off x="4844812" y="3562350"/>
            <a:ext cx="3903652"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Billions of Becquerel's</a:t>
            </a:r>
          </a:p>
        </p:txBody>
      </p:sp>
      <p:sp>
        <p:nvSpPr>
          <p:cNvPr id="6150" name="Text Box 8"/>
          <p:cNvSpPr txBox="1">
            <a:spLocks noChangeArrowheads="1"/>
          </p:cNvSpPr>
          <p:nvPr/>
        </p:nvSpPr>
        <p:spPr bwMode="auto">
          <a:xfrm>
            <a:off x="4844811" y="1511772"/>
            <a:ext cx="3903653"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About 2.5 x 10</a:t>
            </a:r>
            <a:r>
              <a:rPr lang="en-US" sz="2800" baseline="30000" dirty="0">
                <a:solidFill>
                  <a:srgbClr val="002060"/>
                </a:solidFill>
                <a:latin typeface="Arial" panose="020B0604020202020204" pitchFamily="34" charset="0"/>
                <a:cs typeface="Arial" panose="020B0604020202020204" pitchFamily="34" charset="0"/>
              </a:rPr>
              <a:t>-12</a:t>
            </a:r>
            <a:r>
              <a:rPr lang="en-US" sz="2800" dirty="0">
                <a:solidFill>
                  <a:srgbClr val="002060"/>
                </a:solidFill>
                <a:latin typeface="Arial" panose="020B0604020202020204" pitchFamily="34" charset="0"/>
                <a:cs typeface="Arial" panose="020B0604020202020204" pitchFamily="34" charset="0"/>
              </a:rPr>
              <a:t> curies</a:t>
            </a:r>
          </a:p>
        </p:txBody>
      </p:sp>
      <p:sp>
        <p:nvSpPr>
          <p:cNvPr id="6151" name="Text Box 9"/>
          <p:cNvSpPr txBox="1">
            <a:spLocks noChangeArrowheads="1"/>
          </p:cNvSpPr>
          <p:nvPr/>
        </p:nvSpPr>
        <p:spPr bwMode="auto">
          <a:xfrm>
            <a:off x="4844812" y="5072137"/>
            <a:ext cx="2823532"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2 x 10</a:t>
            </a:r>
            <a:r>
              <a:rPr lang="en-US" sz="2800" baseline="30000" dirty="0">
                <a:solidFill>
                  <a:srgbClr val="002060"/>
                </a:solidFill>
                <a:latin typeface="Arial" panose="020B0604020202020204" pitchFamily="34" charset="0"/>
                <a:cs typeface="Arial" panose="020B0604020202020204" pitchFamily="34" charset="0"/>
              </a:rPr>
              <a:t>-3</a:t>
            </a:r>
            <a:r>
              <a:rPr lang="en-US" sz="2800" dirty="0">
                <a:solidFill>
                  <a:srgbClr val="002060"/>
                </a:solidFill>
                <a:latin typeface="Arial" panose="020B0604020202020204" pitchFamily="34" charset="0"/>
                <a:cs typeface="Arial" panose="020B0604020202020204" pitchFamily="34" charset="0"/>
              </a:rPr>
              <a:t> - 10 rem</a:t>
            </a:r>
          </a:p>
        </p:txBody>
      </p:sp>
      <p:sp>
        <p:nvSpPr>
          <p:cNvPr id="6152" name="Text Box 10"/>
          <p:cNvSpPr txBox="1">
            <a:spLocks noChangeArrowheads="1"/>
          </p:cNvSpPr>
          <p:nvPr/>
        </p:nvSpPr>
        <p:spPr bwMode="auto">
          <a:xfrm>
            <a:off x="4850711" y="4375231"/>
            <a:ext cx="2241569"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2 x 10</a:t>
            </a:r>
            <a:r>
              <a:rPr lang="en-US" sz="2800" baseline="30000" dirty="0">
                <a:solidFill>
                  <a:srgbClr val="002060"/>
                </a:solidFill>
                <a:latin typeface="Arial" panose="020B0604020202020204" pitchFamily="34" charset="0"/>
                <a:cs typeface="Arial" panose="020B0604020202020204" pitchFamily="34" charset="0"/>
              </a:rPr>
              <a:t>-3</a:t>
            </a:r>
            <a:r>
              <a:rPr lang="en-US" sz="2800" dirty="0">
                <a:solidFill>
                  <a:srgbClr val="002060"/>
                </a:solidFill>
                <a:latin typeface="Arial" panose="020B0604020202020204" pitchFamily="34" charset="0"/>
                <a:cs typeface="Arial" panose="020B0604020202020204" pitchFamily="34" charset="0"/>
              </a:rPr>
              <a:t> </a:t>
            </a:r>
            <a:r>
              <a:rPr lang="en-US" sz="2800" dirty="0" err="1">
                <a:solidFill>
                  <a:srgbClr val="002060"/>
                </a:solidFill>
                <a:latin typeface="Arial" panose="020B0604020202020204" pitchFamily="34" charset="0"/>
                <a:cs typeface="Arial" panose="020B0604020202020204" pitchFamily="34" charset="0"/>
              </a:rPr>
              <a:t>rads</a:t>
            </a:r>
            <a:endParaRPr lang="en-US" sz="2800" dirty="0">
              <a:solidFill>
                <a:srgbClr val="002060"/>
              </a:solidFill>
              <a:latin typeface="Arial" panose="020B0604020202020204" pitchFamily="34" charset="0"/>
              <a:cs typeface="Arial" panose="020B0604020202020204" pitchFamily="34" charset="0"/>
            </a:endParaRPr>
          </a:p>
        </p:txBody>
      </p:sp>
      <p:sp>
        <p:nvSpPr>
          <p:cNvPr id="6153" name="Text Box 12"/>
          <p:cNvSpPr txBox="1">
            <a:spLocks noChangeArrowheads="1"/>
          </p:cNvSpPr>
          <p:nvPr/>
        </p:nvSpPr>
        <p:spPr bwMode="auto">
          <a:xfrm>
            <a:off x="4844812" y="2537061"/>
            <a:ext cx="1815420"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0 - 5 Gray</a:t>
            </a:r>
          </a:p>
        </p:txBody>
      </p:sp>
      <p:sp>
        <p:nvSpPr>
          <p:cNvPr id="6155" name="Rectangle 16"/>
          <p:cNvSpPr>
            <a:spLocks noChangeArrowheads="1"/>
          </p:cNvSpPr>
          <p:nvPr/>
        </p:nvSpPr>
        <p:spPr bwMode="auto">
          <a:xfrm>
            <a:off x="228600" y="1371600"/>
            <a:ext cx="8610600" cy="5105400"/>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33991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iterate type="lt">
                                    <p:tmPct val="100000"/>
                                  </p:iterate>
                                  <p:childTnLst>
                                    <p:set>
                                      <p:cBhvr>
                                        <p:cTn id="26" dur="1" fill="hold">
                                          <p:stCondLst>
                                            <p:cond delay="0"/>
                                          </p:stCondLst>
                                        </p:cTn>
                                        <p:tgtEl>
                                          <p:spTgt spid="107526"/>
                                        </p:tgtEl>
                                        <p:attrNameLst>
                                          <p:attrName>style.visibility</p:attrName>
                                        </p:attrNameLst>
                                      </p:cBhvr>
                                      <p:to>
                                        <p:strVal val="visible"/>
                                      </p:to>
                                    </p:set>
                                    <p:anim calcmode="lin" valueType="num">
                                      <p:cBhvr additive="base">
                                        <p:cTn id="27" dur="75" fill="hold"/>
                                        <p:tgtEl>
                                          <p:spTgt spid="107526"/>
                                        </p:tgtEl>
                                        <p:attrNameLst>
                                          <p:attrName>ppt_x</p:attrName>
                                        </p:attrNameLst>
                                      </p:cBhvr>
                                      <p:tavLst>
                                        <p:tav tm="0">
                                          <p:val>
                                            <p:strVal val="0-#ppt_w/2"/>
                                          </p:val>
                                        </p:tav>
                                        <p:tav tm="100000">
                                          <p:val>
                                            <p:strVal val="#ppt_x"/>
                                          </p:val>
                                        </p:tav>
                                      </p:tavLst>
                                    </p:anim>
                                    <p:anim calcmode="lin" valueType="num">
                                      <p:cBhvr additive="base">
                                        <p:cTn id="28" dur="75" fill="hold"/>
                                        <p:tgtEl>
                                          <p:spTgt spid="1075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autoUpdateAnimBg="0"/>
      <p:bldP spid="6149" grpId="0" animBg="1"/>
      <p:bldP spid="6150" grpId="0" animBg="1"/>
      <p:bldP spid="6151" grpId="0" animBg="1"/>
      <p:bldP spid="6152" grpId="0" animBg="1"/>
      <p:bldP spid="615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5345825" y="1008744"/>
            <a:ext cx="3200400" cy="5543510"/>
          </a:xfrm>
          <a:prstGeom prst="rect">
            <a:avLst/>
          </a:prstGeom>
          <a:solidFill>
            <a:srgbClr val="FFCCFF"/>
          </a:solidFill>
          <a:ln w="9525">
            <a:solidFill>
              <a:srgbClr val="FF33CC"/>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171" name="Rectangle 2"/>
          <p:cNvSpPr>
            <a:spLocks noGrp="1" noChangeArrowheads="1"/>
          </p:cNvSpPr>
          <p:nvPr>
            <p:ph type="title"/>
          </p:nvPr>
        </p:nvSpPr>
        <p:spPr>
          <a:xfrm>
            <a:off x="179512" y="0"/>
            <a:ext cx="8784976" cy="1143000"/>
          </a:xfrm>
        </p:spPr>
        <p:txBody>
          <a:bodyPr/>
          <a:lstStyle/>
          <a:p>
            <a:pPr eaLnBrk="1" hangingPunct="1"/>
            <a:r>
              <a:rPr lang="en-US" b="1" dirty="0">
                <a:solidFill>
                  <a:srgbClr val="002060"/>
                </a:solidFill>
              </a:rPr>
              <a:t>Commonly Used Radiation Units</a:t>
            </a:r>
            <a:endParaRPr lang="en-US" dirty="0">
              <a:solidFill>
                <a:srgbClr val="002060"/>
              </a:solidFill>
            </a:endParaRPr>
          </a:p>
        </p:txBody>
      </p:sp>
      <p:sp>
        <p:nvSpPr>
          <p:cNvPr id="7172" name="Text Box 4"/>
          <p:cNvSpPr txBox="1">
            <a:spLocks noChangeArrowheads="1"/>
          </p:cNvSpPr>
          <p:nvPr/>
        </p:nvSpPr>
        <p:spPr bwMode="auto">
          <a:xfrm>
            <a:off x="3726256" y="1005691"/>
            <a:ext cx="5417744"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4" eaLnBrk="1" hangingPunct="1"/>
            <a:r>
              <a:rPr lang="en-US" sz="1200" b="1" dirty="0"/>
              <a:t>Absorbed dose (Gray or rad)</a:t>
            </a:r>
          </a:p>
          <a:p>
            <a:pPr lvl="4" eaLnBrk="1" hangingPunct="1"/>
            <a:r>
              <a:rPr lang="en-US" sz="1200" b="1" dirty="0"/>
              <a:t>Average dose</a:t>
            </a:r>
          </a:p>
          <a:p>
            <a:pPr lvl="4" eaLnBrk="1" hangingPunct="1"/>
            <a:r>
              <a:rPr lang="en-US" sz="1200" b="1" dirty="0"/>
              <a:t>Organ dose</a:t>
            </a:r>
          </a:p>
          <a:p>
            <a:pPr lvl="4" eaLnBrk="1" hangingPunct="1"/>
            <a:r>
              <a:rPr lang="en-US" sz="1200" b="1" dirty="0"/>
              <a:t>Dose commitment </a:t>
            </a:r>
          </a:p>
          <a:p>
            <a:pPr lvl="4" eaLnBrk="1" hangingPunct="1"/>
            <a:r>
              <a:rPr lang="en-US" sz="1200" b="1" dirty="0"/>
              <a:t>Collective dose</a:t>
            </a:r>
          </a:p>
          <a:p>
            <a:pPr lvl="4" eaLnBrk="1" hangingPunct="1"/>
            <a:r>
              <a:rPr lang="en-US" sz="1200" b="1" dirty="0"/>
              <a:t>Effective dose (Sievert or rem)</a:t>
            </a:r>
          </a:p>
          <a:p>
            <a:pPr lvl="4" eaLnBrk="1" hangingPunct="1"/>
            <a:r>
              <a:rPr lang="en-US" sz="1200" b="1" dirty="0"/>
              <a:t>Committed effective dose </a:t>
            </a:r>
          </a:p>
          <a:p>
            <a:pPr lvl="4" eaLnBrk="1" hangingPunct="1"/>
            <a:r>
              <a:rPr lang="en-US" sz="1200" b="1" dirty="0"/>
              <a:t>Equivalent dose </a:t>
            </a:r>
          </a:p>
          <a:p>
            <a:pPr lvl="4" eaLnBrk="1" hangingPunct="1"/>
            <a:r>
              <a:rPr lang="en-US" sz="1200" b="1" dirty="0"/>
              <a:t>Collective equivalent dose</a:t>
            </a:r>
          </a:p>
          <a:p>
            <a:pPr lvl="4" eaLnBrk="1" hangingPunct="1"/>
            <a:r>
              <a:rPr lang="en-US" sz="1200" b="1" dirty="0"/>
              <a:t>Committed equivalent dose</a:t>
            </a:r>
          </a:p>
          <a:p>
            <a:pPr lvl="4" eaLnBrk="1" hangingPunct="1"/>
            <a:r>
              <a:rPr lang="en-US" sz="1200" b="1" dirty="0"/>
              <a:t>Uniform equivalent dose </a:t>
            </a:r>
          </a:p>
          <a:p>
            <a:pPr lvl="4" eaLnBrk="1" hangingPunct="1"/>
            <a:r>
              <a:rPr lang="en-US" sz="1200" b="1" dirty="0"/>
              <a:t>Dose equivalent </a:t>
            </a:r>
          </a:p>
          <a:p>
            <a:pPr lvl="4" eaLnBrk="1" hangingPunct="1"/>
            <a:r>
              <a:rPr lang="en-US" sz="1200" b="1" dirty="0"/>
              <a:t>Collective dose equivalent </a:t>
            </a:r>
          </a:p>
          <a:p>
            <a:pPr lvl="4" eaLnBrk="1" hangingPunct="1"/>
            <a:r>
              <a:rPr lang="en-US" sz="1200" b="1" dirty="0"/>
              <a:t>Ambient dose equivalent</a:t>
            </a:r>
          </a:p>
          <a:p>
            <a:pPr lvl="4" eaLnBrk="1" hangingPunct="1"/>
            <a:r>
              <a:rPr lang="en-US" sz="1200" b="1" dirty="0"/>
              <a:t>Directional dose equivalent </a:t>
            </a:r>
          </a:p>
          <a:p>
            <a:pPr lvl="4" eaLnBrk="1" hangingPunct="1"/>
            <a:r>
              <a:rPr lang="en-US" sz="1200" b="1" dirty="0"/>
              <a:t>Individual dose equivalent</a:t>
            </a:r>
          </a:p>
          <a:p>
            <a:pPr eaLnBrk="1" hangingPunct="1"/>
            <a:r>
              <a:rPr lang="en-US" sz="1200" b="1" dirty="0"/>
              <a:t>		Individual dose equivalent, penetrating</a:t>
            </a:r>
          </a:p>
          <a:p>
            <a:pPr lvl="4" eaLnBrk="1" hangingPunct="1"/>
            <a:r>
              <a:rPr lang="en-US" sz="1200" b="1" dirty="0"/>
              <a:t>Individual dose equivalent, superficial</a:t>
            </a:r>
          </a:p>
          <a:p>
            <a:pPr lvl="4" eaLnBrk="1" hangingPunct="1"/>
            <a:r>
              <a:rPr lang="en-US" sz="1200" b="1" dirty="0"/>
              <a:t>Dose and dose-rate effectiveness factor</a:t>
            </a:r>
          </a:p>
          <a:p>
            <a:pPr lvl="4" eaLnBrk="1" hangingPunct="1"/>
            <a:r>
              <a:rPr lang="en-US" sz="1200" b="1" dirty="0"/>
              <a:t>Man-gray</a:t>
            </a:r>
          </a:p>
          <a:p>
            <a:pPr eaLnBrk="1" hangingPunct="1"/>
            <a:r>
              <a:rPr lang="en-US" sz="1200" b="1" dirty="0"/>
              <a:t>		Man-</a:t>
            </a:r>
            <a:r>
              <a:rPr lang="en-US" sz="1200" b="1" dirty="0" err="1"/>
              <a:t>sievert</a:t>
            </a:r>
            <a:r>
              <a:rPr lang="en-US" sz="1200" b="1" dirty="0"/>
              <a:t> </a:t>
            </a:r>
          </a:p>
          <a:p>
            <a:pPr eaLnBrk="1" hangingPunct="1"/>
            <a:r>
              <a:rPr lang="en-US" sz="1200" b="1" dirty="0"/>
              <a:t>		Tissue weighting factor</a:t>
            </a:r>
          </a:p>
          <a:p>
            <a:pPr eaLnBrk="1" hangingPunct="1"/>
            <a:r>
              <a:rPr lang="en-US" sz="1200" b="1" dirty="0"/>
              <a:t>		Relative biological effectiveness (RBE)</a:t>
            </a:r>
          </a:p>
          <a:p>
            <a:pPr eaLnBrk="1" hangingPunct="1"/>
            <a:r>
              <a:rPr lang="en-US" sz="1200" b="1" dirty="0"/>
              <a:t>		Quality factor (Q)</a:t>
            </a:r>
          </a:p>
          <a:p>
            <a:pPr lvl="2" eaLnBrk="1" hangingPunct="1"/>
            <a:r>
              <a:rPr lang="en-US" sz="1200" b="1" dirty="0"/>
              <a:t>	Fatality probability coefficient</a:t>
            </a:r>
          </a:p>
          <a:p>
            <a:pPr eaLnBrk="1" hangingPunct="1"/>
            <a:r>
              <a:rPr lang="en-US" sz="1200" b="1" dirty="0"/>
              <a:t>		Nominal fatality probability coefficient </a:t>
            </a:r>
          </a:p>
          <a:p>
            <a:pPr eaLnBrk="1" hangingPunct="1"/>
            <a:r>
              <a:rPr lang="en-US" sz="1200" b="1" dirty="0"/>
              <a:t>		Radiation weighting factor (</a:t>
            </a:r>
            <a:r>
              <a:rPr lang="en-US" sz="1200" b="1" dirty="0" err="1"/>
              <a:t>w</a:t>
            </a:r>
            <a:r>
              <a:rPr lang="en-US" sz="1200" b="1" baseline="-25000" dirty="0" err="1"/>
              <a:t>R</a:t>
            </a:r>
            <a:r>
              <a:rPr lang="en-US" sz="1200" b="1" dirty="0"/>
              <a:t>)</a:t>
            </a:r>
          </a:p>
          <a:p>
            <a:pPr lvl="4" eaLnBrk="1" hangingPunct="1"/>
            <a:r>
              <a:rPr lang="en-US" sz="1200" b="1" dirty="0"/>
              <a:t>Linear energy transfer (LET)</a:t>
            </a:r>
          </a:p>
          <a:p>
            <a:pPr lvl="4" eaLnBrk="1" hangingPunct="1"/>
            <a:r>
              <a:rPr lang="en-US" sz="1200" b="1" noProof="1"/>
              <a:t>Radioactivity (Becquerel or curie)</a:t>
            </a:r>
            <a:endParaRPr lang="en-US" b="1" dirty="0"/>
          </a:p>
        </p:txBody>
      </p:sp>
      <p:sp>
        <p:nvSpPr>
          <p:cNvPr id="7173" name="Text Box 6"/>
          <p:cNvSpPr txBox="1">
            <a:spLocks noChangeArrowheads="1"/>
          </p:cNvSpPr>
          <p:nvPr/>
        </p:nvSpPr>
        <p:spPr bwMode="auto">
          <a:xfrm>
            <a:off x="134320" y="1008744"/>
            <a:ext cx="5157760" cy="3970318"/>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Each of these units has a different technical meaning. All are used by experts to talk about radiation. With so many terms, you can see why it is important to know what the unit means when you are evaluating radiation information.</a:t>
            </a:r>
          </a:p>
        </p:txBody>
      </p:sp>
      <p:sp>
        <p:nvSpPr>
          <p:cNvPr id="7175" name="Text Box 11"/>
          <p:cNvSpPr txBox="1">
            <a:spLocks noChangeArrowheads="1"/>
          </p:cNvSpPr>
          <p:nvPr/>
        </p:nvSpPr>
        <p:spPr bwMode="auto">
          <a:xfrm>
            <a:off x="236060" y="5082878"/>
            <a:ext cx="874440" cy="646331"/>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3600" b="1" dirty="0">
                <a:solidFill>
                  <a:schemeClr val="accent2"/>
                </a:solidFill>
                <a:latin typeface="Chilada ICG Dos" pitchFamily="2" charset="0"/>
              </a:rPr>
              <a:t>RAD</a:t>
            </a:r>
            <a:endParaRPr lang="en-US" sz="3600" b="1" dirty="0">
              <a:latin typeface="Chilada ICG Dos" pitchFamily="2" charset="0"/>
            </a:endParaRPr>
          </a:p>
        </p:txBody>
      </p:sp>
      <p:sp>
        <p:nvSpPr>
          <p:cNvPr id="7176" name="Text Box 12"/>
          <p:cNvSpPr txBox="1">
            <a:spLocks noChangeArrowheads="1"/>
          </p:cNvSpPr>
          <p:nvPr/>
        </p:nvSpPr>
        <p:spPr bwMode="auto">
          <a:xfrm rot="1005895">
            <a:off x="1765065" y="5150924"/>
            <a:ext cx="976184" cy="58477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200" dirty="0">
                <a:solidFill>
                  <a:srgbClr val="FF33CC"/>
                </a:solidFill>
                <a:latin typeface="Fajita ICG Picante" pitchFamily="2" charset="0"/>
              </a:rPr>
              <a:t>REM</a:t>
            </a:r>
          </a:p>
        </p:txBody>
      </p:sp>
      <p:sp>
        <p:nvSpPr>
          <p:cNvPr id="7177" name="Text Box 13"/>
          <p:cNvSpPr txBox="1">
            <a:spLocks noChangeArrowheads="1"/>
          </p:cNvSpPr>
          <p:nvPr/>
        </p:nvSpPr>
        <p:spPr bwMode="auto">
          <a:xfrm rot="-915920">
            <a:off x="2902142" y="5484167"/>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a:solidFill>
                  <a:schemeClr val="tx2"/>
                </a:solidFill>
                <a:latin typeface="Calisto MT" panose="02040603050505030304" pitchFamily="18" charset="0"/>
              </a:rPr>
              <a:t>Curie</a:t>
            </a:r>
            <a:endParaRPr lang="en-US">
              <a:solidFill>
                <a:schemeClr val="tx2"/>
              </a:solidFill>
              <a:latin typeface="Calisto MT" panose="02040603050505030304" pitchFamily="18" charset="0"/>
            </a:endParaRPr>
          </a:p>
        </p:txBody>
      </p:sp>
      <p:sp>
        <p:nvSpPr>
          <p:cNvPr id="7178" name="Text Box 14"/>
          <p:cNvSpPr txBox="1">
            <a:spLocks noChangeArrowheads="1"/>
          </p:cNvSpPr>
          <p:nvPr/>
        </p:nvSpPr>
        <p:spPr bwMode="auto">
          <a:xfrm rot="195306">
            <a:off x="2954571" y="6233409"/>
            <a:ext cx="1543369"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dirty="0">
                <a:solidFill>
                  <a:srgbClr val="9933FF"/>
                </a:solidFill>
                <a:latin typeface="AGaramond Bold" pitchFamily="18" charset="0"/>
              </a:rPr>
              <a:t>Becquerel</a:t>
            </a:r>
          </a:p>
        </p:txBody>
      </p:sp>
      <p:sp>
        <p:nvSpPr>
          <p:cNvPr id="7179" name="Text Box 15"/>
          <p:cNvSpPr txBox="1">
            <a:spLocks noChangeArrowheads="1"/>
          </p:cNvSpPr>
          <p:nvPr/>
        </p:nvSpPr>
        <p:spPr bwMode="auto">
          <a:xfrm rot="20487618">
            <a:off x="516865" y="5928530"/>
            <a:ext cx="1447800" cy="641350"/>
          </a:xfrm>
          <a:prstGeom prst="rect">
            <a:avLst/>
          </a:prstGeom>
          <a:solidFill>
            <a:schemeClr val="tx1"/>
          </a:solid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600" b="1" dirty="0">
                <a:solidFill>
                  <a:srgbClr val="0C8222"/>
                </a:solidFill>
                <a:latin typeface="Footlight MT Light" panose="0204060206030A020304" pitchFamily="18" charset="0"/>
              </a:rPr>
              <a:t>Sievert</a:t>
            </a:r>
          </a:p>
        </p:txBody>
      </p:sp>
      <p:sp>
        <p:nvSpPr>
          <p:cNvPr id="7180" name="Text Box 16"/>
          <p:cNvSpPr txBox="1">
            <a:spLocks noChangeArrowheads="1"/>
          </p:cNvSpPr>
          <p:nvPr/>
        </p:nvSpPr>
        <p:spPr bwMode="auto">
          <a:xfrm rot="1247029">
            <a:off x="4083908" y="5228829"/>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solidFill>
                  <a:srgbClr val="6600CC"/>
                </a:solidFill>
                <a:latin typeface="NuptialScript" pitchFamily="18" charset="0"/>
              </a:rPr>
              <a:t>Gray</a:t>
            </a:r>
          </a:p>
        </p:txBody>
      </p:sp>
    </p:spTree>
    <p:extLst>
      <p:ext uri="{BB962C8B-B14F-4D97-AF65-F5344CB8AC3E}">
        <p14:creationId xmlns:p14="http://schemas.microsoft.com/office/powerpoint/2010/main" val="46019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79512" y="0"/>
            <a:ext cx="8784976" cy="1143000"/>
          </a:xfrm>
        </p:spPr>
        <p:txBody>
          <a:bodyPr/>
          <a:lstStyle/>
          <a:p>
            <a:pPr eaLnBrk="1" hangingPunct="1"/>
            <a:r>
              <a:rPr lang="en-US" b="1" dirty="0">
                <a:solidFill>
                  <a:srgbClr val="002060"/>
                </a:solidFill>
              </a:rPr>
              <a:t>Commonly Used Radiation Units</a:t>
            </a:r>
            <a:endParaRPr lang="en-US" dirty="0">
              <a:solidFill>
                <a:srgbClr val="002060"/>
              </a:solidFill>
            </a:endParaRPr>
          </a:p>
        </p:txBody>
      </p:sp>
      <p:sp>
        <p:nvSpPr>
          <p:cNvPr id="7173" name="Text Box 6"/>
          <p:cNvSpPr txBox="1">
            <a:spLocks noChangeArrowheads="1"/>
          </p:cNvSpPr>
          <p:nvPr/>
        </p:nvSpPr>
        <p:spPr bwMode="auto">
          <a:xfrm>
            <a:off x="134320" y="1008744"/>
            <a:ext cx="8686152" cy="3468642"/>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tx2"/>
              </a:buClr>
            </a:pPr>
            <a:r>
              <a:rPr lang="en-US" sz="2800" dirty="0">
                <a:solidFill>
                  <a:srgbClr val="002060"/>
                </a:solidFill>
                <a:latin typeface="Arial" panose="020B0604020202020204" pitchFamily="34" charset="0"/>
                <a:cs typeface="Arial" panose="020B0604020202020204" pitchFamily="34" charset="0"/>
              </a:rPr>
              <a:t>1 decay per sec = 1 Becquerel (</a:t>
            </a:r>
            <a:r>
              <a:rPr lang="en-US" sz="2800" dirty="0" err="1">
                <a:solidFill>
                  <a:srgbClr val="002060"/>
                </a:solidFill>
                <a:latin typeface="Arial" panose="020B0604020202020204" pitchFamily="34" charset="0"/>
                <a:cs typeface="Arial" panose="020B0604020202020204" pitchFamily="34" charset="0"/>
              </a:rPr>
              <a:t>Bq</a:t>
            </a:r>
            <a:r>
              <a:rPr lang="en-US" sz="2800" dirty="0">
                <a:solidFill>
                  <a:srgbClr val="002060"/>
                </a:solidFill>
                <a:latin typeface="Arial" panose="020B0604020202020204" pitchFamily="34" charset="0"/>
                <a:cs typeface="Arial" panose="020B0604020202020204" pitchFamily="34" charset="0"/>
              </a:rPr>
              <a:t>) </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37 x10</a:t>
            </a:r>
            <a:r>
              <a:rPr lang="en-US" sz="2800" baseline="30000" dirty="0">
                <a:solidFill>
                  <a:srgbClr val="002060"/>
                </a:solidFill>
                <a:latin typeface="Arial" panose="020B0604020202020204" pitchFamily="34" charset="0"/>
                <a:cs typeface="Arial" panose="020B0604020202020204" pitchFamily="34" charset="0"/>
              </a:rPr>
              <a:t>9</a:t>
            </a:r>
            <a:r>
              <a:rPr lang="en-US" sz="2800" dirty="0">
                <a:solidFill>
                  <a:srgbClr val="002060"/>
                </a:solidFill>
                <a:latin typeface="Arial" panose="020B0604020202020204" pitchFamily="34" charset="0"/>
                <a:cs typeface="Arial" panose="020B0604020202020204" pitchFamily="34" charset="0"/>
              </a:rPr>
              <a:t> </a:t>
            </a:r>
            <a:r>
              <a:rPr lang="en-US" sz="2800" dirty="0" err="1">
                <a:solidFill>
                  <a:srgbClr val="002060"/>
                </a:solidFill>
                <a:latin typeface="Arial" panose="020B0604020202020204" pitchFamily="34" charset="0"/>
                <a:cs typeface="Arial" panose="020B0604020202020204" pitchFamily="34" charset="0"/>
              </a:rPr>
              <a:t>Bq</a:t>
            </a:r>
            <a:r>
              <a:rPr lang="en-US" sz="2800" dirty="0">
                <a:solidFill>
                  <a:srgbClr val="002060"/>
                </a:solidFill>
                <a:latin typeface="Arial" panose="020B0604020202020204" pitchFamily="34" charset="0"/>
                <a:cs typeface="Arial" panose="020B0604020202020204" pitchFamily="34" charset="0"/>
              </a:rPr>
              <a:t> = 1 curie</a:t>
            </a:r>
          </a:p>
          <a:p>
            <a:pPr eaLnBrk="1" hangingPunct="1">
              <a:lnSpc>
                <a:spcPct val="110000"/>
              </a:lnSpc>
              <a:buClr>
                <a:schemeClr val="tx2"/>
              </a:buClr>
            </a:pPr>
            <a:endParaRPr lang="en-US" sz="1600" dirty="0">
              <a:solidFill>
                <a:srgbClr val="002060"/>
              </a:solidFill>
              <a:latin typeface="Arial" panose="020B0604020202020204" pitchFamily="34" charset="0"/>
              <a:cs typeface="Arial" panose="020B0604020202020204" pitchFamily="34" charset="0"/>
            </a:endParaRP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joule per kg = 1 Gray(</a:t>
            </a:r>
            <a:r>
              <a:rPr lang="en-US" sz="2800" dirty="0" err="1">
                <a:solidFill>
                  <a:srgbClr val="002060"/>
                </a:solidFill>
                <a:latin typeface="Arial" panose="020B0604020202020204" pitchFamily="34" charset="0"/>
                <a:cs typeface="Arial" panose="020B0604020202020204" pitchFamily="34" charset="0"/>
              </a:rPr>
              <a:t>Gy</a:t>
            </a:r>
            <a:r>
              <a:rPr lang="en-US" sz="2800" dirty="0">
                <a:solidFill>
                  <a:srgbClr val="002060"/>
                </a:solidFill>
                <a:latin typeface="Arial" panose="020B0604020202020204" pitchFamily="34" charset="0"/>
                <a:cs typeface="Arial" panose="020B0604020202020204" pitchFamily="34" charset="0"/>
              </a:rPr>
              <a:t>)</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Gray = 100 rad</a:t>
            </a:r>
          </a:p>
          <a:p>
            <a:pPr eaLnBrk="1" hangingPunct="1">
              <a:lnSpc>
                <a:spcPct val="110000"/>
              </a:lnSpc>
              <a:buClr>
                <a:schemeClr val="tx2"/>
              </a:buClr>
            </a:pPr>
            <a:endParaRPr lang="en-US" sz="1600" dirty="0">
              <a:solidFill>
                <a:srgbClr val="002060"/>
              </a:solidFill>
              <a:latin typeface="Arial" panose="020B0604020202020204" pitchFamily="34" charset="0"/>
              <a:cs typeface="Arial" panose="020B0604020202020204" pitchFamily="34" charset="0"/>
            </a:endParaRPr>
          </a:p>
          <a:p>
            <a:pPr eaLnBrk="1" hangingPunct="1">
              <a:lnSpc>
                <a:spcPct val="110000"/>
              </a:lnSpc>
              <a:buClr>
                <a:schemeClr val="tx2"/>
              </a:buClr>
              <a:buFontTx/>
              <a:buNone/>
            </a:pPr>
            <a:r>
              <a:rPr lang="en-US" sz="2800" dirty="0">
                <a:solidFill>
                  <a:srgbClr val="002060"/>
                </a:solidFill>
                <a:latin typeface="Arial" panose="020B0604020202020204" pitchFamily="34" charset="0"/>
                <a:cs typeface="Arial" panose="020B0604020202020204" pitchFamily="34" charset="0"/>
              </a:rPr>
              <a:t>1 Gray x quality factors = Sievert (</a:t>
            </a:r>
            <a:r>
              <a:rPr lang="en-US" sz="2800" dirty="0" err="1">
                <a:solidFill>
                  <a:srgbClr val="002060"/>
                </a:solidFill>
                <a:latin typeface="Arial" panose="020B0604020202020204" pitchFamily="34" charset="0"/>
                <a:cs typeface="Arial" panose="020B0604020202020204" pitchFamily="34" charset="0"/>
              </a:rPr>
              <a:t>Sv</a:t>
            </a:r>
            <a:r>
              <a:rPr lang="en-US" sz="2800" dirty="0">
                <a:solidFill>
                  <a:srgbClr val="002060"/>
                </a:solidFill>
                <a:latin typeface="Arial" panose="020B0604020202020204" pitchFamily="34" charset="0"/>
                <a:cs typeface="Arial" panose="020B0604020202020204" pitchFamily="34" charset="0"/>
              </a:rPr>
              <a:t>)</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Sievert = 100 rem</a:t>
            </a:r>
          </a:p>
        </p:txBody>
      </p:sp>
      <p:sp>
        <p:nvSpPr>
          <p:cNvPr id="7175" name="Text Box 11"/>
          <p:cNvSpPr txBox="1">
            <a:spLocks noChangeArrowheads="1"/>
          </p:cNvSpPr>
          <p:nvPr/>
        </p:nvSpPr>
        <p:spPr bwMode="auto">
          <a:xfrm>
            <a:off x="236060" y="5082878"/>
            <a:ext cx="874440" cy="646331"/>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3600" b="1" dirty="0">
                <a:solidFill>
                  <a:schemeClr val="accent2"/>
                </a:solidFill>
                <a:latin typeface="Chilada ICG Dos" pitchFamily="2" charset="0"/>
              </a:rPr>
              <a:t>RAD</a:t>
            </a:r>
            <a:endParaRPr lang="en-US" sz="3600" b="1" dirty="0">
              <a:latin typeface="Chilada ICG Dos" pitchFamily="2" charset="0"/>
            </a:endParaRPr>
          </a:p>
        </p:txBody>
      </p:sp>
      <p:sp>
        <p:nvSpPr>
          <p:cNvPr id="7176" name="Text Box 12"/>
          <p:cNvSpPr txBox="1">
            <a:spLocks noChangeArrowheads="1"/>
          </p:cNvSpPr>
          <p:nvPr/>
        </p:nvSpPr>
        <p:spPr bwMode="auto">
          <a:xfrm rot="1005895">
            <a:off x="1765065" y="5150924"/>
            <a:ext cx="976184" cy="58477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200" dirty="0">
                <a:solidFill>
                  <a:srgbClr val="FF33CC"/>
                </a:solidFill>
                <a:latin typeface="Fajita ICG Picante" pitchFamily="2" charset="0"/>
              </a:rPr>
              <a:t>REM</a:t>
            </a:r>
          </a:p>
        </p:txBody>
      </p:sp>
      <p:sp>
        <p:nvSpPr>
          <p:cNvPr id="7177" name="Text Box 13"/>
          <p:cNvSpPr txBox="1">
            <a:spLocks noChangeArrowheads="1"/>
          </p:cNvSpPr>
          <p:nvPr/>
        </p:nvSpPr>
        <p:spPr bwMode="auto">
          <a:xfrm rot="-915920">
            <a:off x="2902142" y="5484167"/>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a:solidFill>
                  <a:schemeClr val="tx2"/>
                </a:solidFill>
                <a:latin typeface="Calisto MT" panose="02040603050505030304" pitchFamily="18" charset="0"/>
              </a:rPr>
              <a:t>Curie</a:t>
            </a:r>
            <a:endParaRPr lang="en-US">
              <a:solidFill>
                <a:schemeClr val="tx2"/>
              </a:solidFill>
              <a:latin typeface="Calisto MT" panose="02040603050505030304" pitchFamily="18" charset="0"/>
            </a:endParaRPr>
          </a:p>
        </p:txBody>
      </p:sp>
      <p:sp>
        <p:nvSpPr>
          <p:cNvPr id="7178" name="Text Box 14"/>
          <p:cNvSpPr txBox="1">
            <a:spLocks noChangeArrowheads="1"/>
          </p:cNvSpPr>
          <p:nvPr/>
        </p:nvSpPr>
        <p:spPr bwMode="auto">
          <a:xfrm rot="195306">
            <a:off x="2954571" y="6233409"/>
            <a:ext cx="1543369"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dirty="0">
                <a:solidFill>
                  <a:srgbClr val="9933FF"/>
                </a:solidFill>
                <a:latin typeface="AGaramond Bold" pitchFamily="18" charset="0"/>
              </a:rPr>
              <a:t>Becquerel</a:t>
            </a:r>
          </a:p>
        </p:txBody>
      </p:sp>
      <p:sp>
        <p:nvSpPr>
          <p:cNvPr id="7179" name="Text Box 15"/>
          <p:cNvSpPr txBox="1">
            <a:spLocks noChangeArrowheads="1"/>
          </p:cNvSpPr>
          <p:nvPr/>
        </p:nvSpPr>
        <p:spPr bwMode="auto">
          <a:xfrm rot="20487618">
            <a:off x="516865" y="5928530"/>
            <a:ext cx="1447800" cy="641350"/>
          </a:xfrm>
          <a:prstGeom prst="rect">
            <a:avLst/>
          </a:prstGeom>
          <a:solidFill>
            <a:schemeClr val="tx1"/>
          </a:solid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600" b="1" dirty="0">
                <a:solidFill>
                  <a:srgbClr val="0C8222"/>
                </a:solidFill>
                <a:latin typeface="Footlight MT Light" panose="0204060206030A020304" pitchFamily="18" charset="0"/>
              </a:rPr>
              <a:t>Sievert</a:t>
            </a:r>
          </a:p>
        </p:txBody>
      </p:sp>
      <p:sp>
        <p:nvSpPr>
          <p:cNvPr id="7180" name="Text Box 16"/>
          <p:cNvSpPr txBox="1">
            <a:spLocks noChangeArrowheads="1"/>
          </p:cNvSpPr>
          <p:nvPr/>
        </p:nvSpPr>
        <p:spPr bwMode="auto">
          <a:xfrm rot="1247029">
            <a:off x="4083908" y="5228829"/>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solidFill>
                  <a:srgbClr val="6600CC"/>
                </a:solidFill>
                <a:latin typeface="NuptialScript" pitchFamily="18" charset="0"/>
              </a:rPr>
              <a:t>Gray</a:t>
            </a:r>
          </a:p>
        </p:txBody>
      </p:sp>
    </p:spTree>
    <p:extLst>
      <p:ext uri="{BB962C8B-B14F-4D97-AF65-F5344CB8AC3E}">
        <p14:creationId xmlns:p14="http://schemas.microsoft.com/office/powerpoint/2010/main" val="3806926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Absorbed Dose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600" dirty="0">
                <a:solidFill>
                  <a:srgbClr val="002060"/>
                </a:solidFill>
                <a:latin typeface="Arial" pitchFamily="34" charset="0"/>
                <a:cs typeface="Arial" pitchFamily="34" charset="0"/>
              </a:rPr>
              <a:t>The absorbed dose is a measure of energy (Joules) per unit mass (kg) in ANY medium (solid, liquid, gas) by ANY type of radiation (</a:t>
            </a:r>
            <a:r>
              <a:rPr lang="el-GR" sz="2600" dirty="0">
                <a:solidFill>
                  <a:srgbClr val="002060"/>
                </a:solidFill>
                <a:latin typeface="Arial" pitchFamily="34" charset="0"/>
                <a:cs typeface="Arial" pitchFamily="34" charset="0"/>
                <a:sym typeface="Symbol"/>
              </a:rPr>
              <a:t></a:t>
            </a:r>
            <a:r>
              <a:rPr lang="en-AU" sz="2600" dirty="0">
                <a:solidFill>
                  <a:srgbClr val="002060"/>
                </a:solidFill>
                <a:latin typeface="Arial" pitchFamily="34" charset="0"/>
                <a:cs typeface="Arial" pitchFamily="34" charset="0"/>
                <a:sym typeface="Symbol"/>
              </a:rPr>
              <a:t>, </a:t>
            </a:r>
            <a:r>
              <a:rPr lang="el-GR" sz="2600" dirty="0">
                <a:solidFill>
                  <a:srgbClr val="002060"/>
                </a:solidFill>
                <a:latin typeface="Arial" pitchFamily="34" charset="0"/>
                <a:cs typeface="Arial" pitchFamily="34" charset="0"/>
              </a:rPr>
              <a:t>β</a:t>
            </a:r>
            <a:r>
              <a:rPr lang="en-AU" sz="2600" dirty="0">
                <a:solidFill>
                  <a:srgbClr val="002060"/>
                </a:solidFill>
                <a:latin typeface="Arial" pitchFamily="34" charset="0"/>
                <a:cs typeface="Arial" pitchFamily="34" charset="0"/>
              </a:rPr>
              <a:t> or ɣ)</a:t>
            </a:r>
          </a:p>
          <a:p>
            <a:pPr>
              <a:buNone/>
            </a:pPr>
            <a:r>
              <a:rPr lang="en-AU" sz="2600" dirty="0">
                <a:solidFill>
                  <a:srgbClr val="002060"/>
                </a:solidFill>
                <a:latin typeface="Arial" pitchFamily="34" charset="0"/>
                <a:cs typeface="Arial" pitchFamily="34" charset="0"/>
              </a:rPr>
              <a:t>It is a measured physical quantity, but it does not take into account that different types of radiation have different potential effects on the human body.</a:t>
            </a:r>
          </a:p>
          <a:p>
            <a:pPr>
              <a:buNone/>
            </a:pPr>
            <a:endParaRPr lang="en-AU" sz="1400" dirty="0">
              <a:solidFill>
                <a:srgbClr val="002060"/>
              </a:solidFill>
              <a:latin typeface="Arial" pitchFamily="34" charset="0"/>
              <a:cs typeface="Arial" pitchFamily="34" charset="0"/>
            </a:endParaRPr>
          </a:p>
          <a:p>
            <a:pPr>
              <a:buNone/>
            </a:pPr>
            <a:r>
              <a:rPr lang="en-AU" sz="2600" b="1" dirty="0">
                <a:solidFill>
                  <a:srgbClr val="002060"/>
                </a:solidFill>
                <a:latin typeface="Arial" pitchFamily="34" charset="0"/>
                <a:cs typeface="Arial" pitchFamily="34" charset="0"/>
              </a:rPr>
              <a:t>Absorbed Dose (D) = </a:t>
            </a:r>
            <a:r>
              <a:rPr lang="en-AU" sz="2600" b="1" u="sng" dirty="0">
                <a:solidFill>
                  <a:srgbClr val="002060"/>
                </a:solidFill>
                <a:latin typeface="Arial" pitchFamily="34" charset="0"/>
                <a:cs typeface="Arial" pitchFamily="34" charset="0"/>
              </a:rPr>
              <a:t>  E  </a:t>
            </a:r>
            <a:r>
              <a:rPr lang="en-AU" sz="2600" b="1" dirty="0">
                <a:solidFill>
                  <a:srgbClr val="002060"/>
                </a:solidFill>
                <a:latin typeface="Arial" pitchFamily="34" charset="0"/>
                <a:cs typeface="Arial" pitchFamily="34" charset="0"/>
              </a:rPr>
              <a:t>  </a:t>
            </a:r>
            <a:r>
              <a:rPr lang="en-AU" sz="2600" b="1" dirty="0">
                <a:solidFill>
                  <a:schemeClr val="accent1">
                    <a:lumMod val="20000"/>
                    <a:lumOff val="80000"/>
                  </a:schemeClr>
                </a:solidFill>
                <a:latin typeface="Arial" pitchFamily="34" charset="0"/>
                <a:cs typeface="Arial" pitchFamily="34" charset="0"/>
              </a:rPr>
              <a:t>.</a:t>
            </a:r>
          </a:p>
          <a:p>
            <a:pPr>
              <a:spcBef>
                <a:spcPts val="0"/>
              </a:spcBef>
              <a:buNone/>
            </a:pPr>
            <a:r>
              <a:rPr lang="en-AU" sz="2600" b="1" dirty="0">
                <a:solidFill>
                  <a:srgbClr val="002060"/>
                </a:solidFill>
                <a:latin typeface="Arial" pitchFamily="34" charset="0"/>
                <a:cs typeface="Arial" pitchFamily="34" charset="0"/>
              </a:rPr>
              <a:t>				        m</a:t>
            </a:r>
          </a:p>
          <a:p>
            <a:pPr>
              <a:buNone/>
            </a:pPr>
            <a:r>
              <a:rPr lang="en-AU" sz="2600" dirty="0">
                <a:solidFill>
                  <a:srgbClr val="002060"/>
                </a:solidFill>
                <a:latin typeface="Arial" pitchFamily="34" charset="0"/>
                <a:cs typeface="Arial" pitchFamily="34" charset="0"/>
              </a:rPr>
              <a:t> 			D – absorbed dose (</a:t>
            </a:r>
            <a:r>
              <a:rPr lang="en-AU" sz="2600" dirty="0" err="1">
                <a:solidFill>
                  <a:srgbClr val="002060"/>
                </a:solidFill>
                <a:latin typeface="Arial" pitchFamily="34" charset="0"/>
                <a:cs typeface="Arial" pitchFamily="34" charset="0"/>
              </a:rPr>
              <a:t>Gray</a:t>
            </a:r>
            <a:r>
              <a:rPr lang="en-AU" sz="2600" dirty="0">
                <a:solidFill>
                  <a:srgbClr val="002060"/>
                </a:solidFill>
                <a:latin typeface="Arial" pitchFamily="34" charset="0"/>
                <a:cs typeface="Arial" pitchFamily="34" charset="0"/>
              </a:rPr>
              <a:t>, </a:t>
            </a:r>
            <a:r>
              <a:rPr lang="en-AU" sz="2600" dirty="0" err="1">
                <a:solidFill>
                  <a:srgbClr val="002060"/>
                </a:solidFill>
                <a:latin typeface="Arial" pitchFamily="34" charset="0"/>
                <a:cs typeface="Arial" pitchFamily="34" charset="0"/>
              </a:rPr>
              <a:t>Gy</a:t>
            </a:r>
            <a:r>
              <a:rPr lang="en-AU" sz="2600" dirty="0">
                <a:solidFill>
                  <a:srgbClr val="002060"/>
                </a:solidFill>
                <a:latin typeface="Arial" pitchFamily="34" charset="0"/>
                <a:cs typeface="Arial" pitchFamily="34" charset="0"/>
              </a:rPr>
              <a:t>)</a:t>
            </a:r>
          </a:p>
          <a:p>
            <a:pPr>
              <a:buNone/>
            </a:pPr>
            <a:r>
              <a:rPr lang="en-AU" sz="2600" dirty="0">
                <a:solidFill>
                  <a:srgbClr val="002060"/>
                </a:solidFill>
                <a:latin typeface="Arial" pitchFamily="34" charset="0"/>
                <a:cs typeface="Arial" pitchFamily="34" charset="0"/>
              </a:rPr>
              <a:t>			      (old units: rad, where 1 </a:t>
            </a:r>
            <a:r>
              <a:rPr lang="en-AU" sz="2600" dirty="0" err="1">
                <a:solidFill>
                  <a:srgbClr val="002060"/>
                </a:solidFill>
                <a:latin typeface="Arial" pitchFamily="34" charset="0"/>
                <a:cs typeface="Arial" pitchFamily="34" charset="0"/>
              </a:rPr>
              <a:t>Gy</a:t>
            </a:r>
            <a:r>
              <a:rPr lang="en-AU" sz="2600" dirty="0">
                <a:solidFill>
                  <a:srgbClr val="002060"/>
                </a:solidFill>
                <a:latin typeface="Arial" pitchFamily="34" charset="0"/>
                <a:cs typeface="Arial" pitchFamily="34" charset="0"/>
              </a:rPr>
              <a:t> = 100 rad)</a:t>
            </a:r>
          </a:p>
          <a:p>
            <a:pPr>
              <a:buNone/>
            </a:pPr>
            <a:r>
              <a:rPr lang="en-AU" sz="2600" dirty="0">
                <a:solidFill>
                  <a:srgbClr val="002060"/>
                </a:solidFill>
                <a:latin typeface="Arial" pitchFamily="34" charset="0"/>
                <a:cs typeface="Arial" pitchFamily="34" charset="0"/>
              </a:rPr>
              <a:t>			E – energy (J)</a:t>
            </a:r>
          </a:p>
          <a:p>
            <a:pPr>
              <a:buNone/>
            </a:pPr>
            <a:r>
              <a:rPr lang="en-AU" sz="2600" dirty="0">
                <a:solidFill>
                  <a:srgbClr val="002060"/>
                </a:solidFill>
                <a:latin typeface="Arial" pitchFamily="34" charset="0"/>
                <a:cs typeface="Arial" pitchFamily="34" charset="0"/>
              </a:rPr>
              <a:t>			m – mass (kg)</a:t>
            </a:r>
          </a:p>
        </p:txBody>
      </p:sp>
    </p:spTree>
    <p:extLst>
      <p:ext uri="{BB962C8B-B14F-4D97-AF65-F5344CB8AC3E}">
        <p14:creationId xmlns:p14="http://schemas.microsoft.com/office/powerpoint/2010/main" val="3891565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marL="0" indent="0">
              <a:spcBef>
                <a:spcPct val="50000"/>
              </a:spcBef>
              <a:buNone/>
              <a:defRPr/>
            </a:pPr>
            <a:r>
              <a:rPr lang="en-US" sz="2600" b="1" dirty="0">
                <a:solidFill>
                  <a:srgbClr val="002060"/>
                </a:solidFill>
                <a:latin typeface="Arial" panose="020B0604020202020204" pitchFamily="34" charset="0"/>
                <a:cs typeface="Arial" panose="020B0604020202020204" pitchFamily="34" charset="0"/>
              </a:rPr>
              <a:t>Different types of radiation behave in different ways.  In order to compare the amount of risk or biological change that occurs, quality factors are introduced. </a:t>
            </a:r>
          </a:p>
          <a:p>
            <a:pPr marL="0" indent="0">
              <a:spcBef>
                <a:spcPct val="50000"/>
              </a:spcBef>
              <a:buNone/>
              <a:defRPr/>
            </a:pPr>
            <a:r>
              <a:rPr lang="en-US" sz="2600" dirty="0">
                <a:solidFill>
                  <a:srgbClr val="002060"/>
                </a:solidFill>
                <a:latin typeface="Arial" panose="020B0604020202020204" pitchFamily="34" charset="0"/>
                <a:cs typeface="Arial" panose="020B0604020202020204" pitchFamily="34" charset="0"/>
              </a:rPr>
              <a:t>For example:</a:t>
            </a:r>
          </a:p>
          <a:p>
            <a:pPr marL="0" indent="0">
              <a:spcBef>
                <a:spcPct val="50000"/>
              </a:spcBef>
              <a:buClr>
                <a:schemeClr val="tx2"/>
              </a:buClr>
              <a:buSzPct val="125000"/>
              <a:buNone/>
              <a:defRPr/>
            </a:pPr>
            <a:r>
              <a:rPr lang="en-US" sz="2600" dirty="0">
                <a:solidFill>
                  <a:srgbClr val="002060"/>
                </a:solidFill>
                <a:latin typeface="Arial" panose="020B0604020202020204" pitchFamily="34" charset="0"/>
                <a:cs typeface="Arial" panose="020B0604020202020204" pitchFamily="34" charset="0"/>
              </a:rPr>
              <a:t>The damage produced by 20 </a:t>
            </a:r>
            <a:r>
              <a:rPr lang="en-US" sz="2600" dirty="0" err="1">
                <a:solidFill>
                  <a:srgbClr val="002060"/>
                </a:solidFill>
                <a:latin typeface="Arial" panose="020B0604020202020204" pitchFamily="34" charset="0"/>
                <a:cs typeface="Arial" panose="020B0604020202020204" pitchFamily="34" charset="0"/>
              </a:rPr>
              <a:t>Gy</a:t>
            </a:r>
            <a:r>
              <a:rPr lang="en-US" sz="2600" dirty="0">
                <a:solidFill>
                  <a:srgbClr val="002060"/>
                </a:solidFill>
                <a:latin typeface="Arial" panose="020B0604020202020204" pitchFamily="34" charset="0"/>
                <a:cs typeface="Arial" panose="020B0604020202020204" pitchFamily="34" charset="0"/>
              </a:rPr>
              <a:t> of gamma radiation is equal to that from 1 </a:t>
            </a:r>
            <a:r>
              <a:rPr lang="en-US" sz="2600" dirty="0" err="1">
                <a:solidFill>
                  <a:srgbClr val="002060"/>
                </a:solidFill>
                <a:latin typeface="Arial" panose="020B0604020202020204" pitchFamily="34" charset="0"/>
                <a:cs typeface="Arial" panose="020B0604020202020204" pitchFamily="34" charset="0"/>
              </a:rPr>
              <a:t>Gy</a:t>
            </a:r>
            <a:r>
              <a:rPr lang="en-US" sz="2600" dirty="0">
                <a:solidFill>
                  <a:srgbClr val="002060"/>
                </a:solidFill>
                <a:latin typeface="Arial" panose="020B0604020202020204" pitchFamily="34" charset="0"/>
                <a:cs typeface="Arial" panose="020B0604020202020204" pitchFamily="34" charset="0"/>
              </a:rPr>
              <a:t> of alpha radiation. Alpha radiation has a quality factor of 20 compares to that of Gamma which has a quality factor of 1.</a:t>
            </a:r>
          </a:p>
          <a:p>
            <a:pPr marL="0" indent="0">
              <a:spcBef>
                <a:spcPct val="50000"/>
              </a:spcBef>
              <a:buClr>
                <a:schemeClr val="tx2"/>
              </a:buClr>
              <a:buSzPct val="125000"/>
              <a:buNone/>
              <a:defRPr/>
            </a:pPr>
            <a:r>
              <a:rPr lang="en-US" sz="2600" dirty="0">
                <a:solidFill>
                  <a:srgbClr val="002060"/>
                </a:solidFill>
                <a:latin typeface="Arial" panose="020B0604020202020204" pitchFamily="34" charset="0"/>
                <a:cs typeface="Arial" panose="020B0604020202020204" pitchFamily="34" charset="0"/>
              </a:rPr>
              <a:t>Quality factors for other types of radiation are between 1 &amp; 20.</a:t>
            </a:r>
          </a:p>
        </p:txBody>
      </p:sp>
    </p:spTree>
    <p:extLst>
      <p:ext uri="{BB962C8B-B14F-4D97-AF65-F5344CB8AC3E}">
        <p14:creationId xmlns:p14="http://schemas.microsoft.com/office/powerpoint/2010/main" val="4253831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Dose equivalent takes into account the different biological effects or damage to body tissue due to the different types of radiation, even at the same absorbed dose.</a:t>
            </a:r>
          </a:p>
          <a:p>
            <a:pPr>
              <a:buNone/>
            </a:pPr>
            <a:r>
              <a:rPr lang="en-AU" b="1" dirty="0">
                <a:solidFill>
                  <a:srgbClr val="002060"/>
                </a:solidFill>
                <a:latin typeface="Arial" pitchFamily="34" charset="0"/>
                <a:cs typeface="Arial" pitchFamily="34" charset="0"/>
              </a:rPr>
              <a:t>Equivalent Dose (H) = D x W</a:t>
            </a:r>
          </a:p>
          <a:p>
            <a:pPr>
              <a:buNone/>
              <a:tabLst>
                <a:tab pos="1795463" algn="l"/>
              </a:tabLst>
            </a:pPr>
            <a:r>
              <a:rPr lang="en-AU" dirty="0">
                <a:solidFill>
                  <a:srgbClr val="002060"/>
                </a:solidFill>
                <a:latin typeface="Arial" pitchFamily="34" charset="0"/>
                <a:cs typeface="Arial" pitchFamily="34" charset="0"/>
              </a:rPr>
              <a:t>			</a:t>
            </a:r>
            <a:r>
              <a:rPr lang="en-AU" sz="2200" dirty="0">
                <a:solidFill>
                  <a:srgbClr val="002060"/>
                </a:solidFill>
                <a:latin typeface="Arial" pitchFamily="34" charset="0"/>
                <a:cs typeface="Arial" pitchFamily="34" charset="0"/>
              </a:rPr>
              <a:t>H – equivalent dose (</a:t>
            </a:r>
            <a:r>
              <a:rPr lang="en-US" sz="2200" dirty="0">
                <a:solidFill>
                  <a:srgbClr val="002060"/>
                </a:solidFill>
                <a:latin typeface="Arial" panose="020B0604020202020204" pitchFamily="34" charset="0"/>
                <a:cs typeface="Arial" panose="020B0604020202020204" pitchFamily="34" charset="0"/>
              </a:rPr>
              <a:t>Sievert, </a:t>
            </a:r>
            <a:r>
              <a:rPr lang="en-AU" sz="2200" dirty="0" err="1">
                <a:solidFill>
                  <a:srgbClr val="002060"/>
                </a:solidFill>
                <a:latin typeface="Arial" pitchFamily="34" charset="0"/>
                <a:cs typeface="Arial" pitchFamily="34" charset="0"/>
              </a:rPr>
              <a:t>Sv</a:t>
            </a:r>
            <a:r>
              <a:rPr lang="en-AU" sz="2200" dirty="0">
                <a:solidFill>
                  <a:srgbClr val="002060"/>
                </a:solidFill>
                <a:latin typeface="Arial" pitchFamily="34" charset="0"/>
                <a:cs typeface="Arial" pitchFamily="34" charset="0"/>
              </a:rPr>
              <a:t>)</a:t>
            </a:r>
          </a:p>
          <a:p>
            <a:pPr>
              <a:buNone/>
              <a:tabLst>
                <a:tab pos="1795463" algn="l"/>
              </a:tabLst>
            </a:pPr>
            <a:r>
              <a:rPr lang="en-AU" sz="2200" dirty="0">
                <a:solidFill>
                  <a:srgbClr val="002060"/>
                </a:solidFill>
                <a:latin typeface="Arial" pitchFamily="34" charset="0"/>
                <a:cs typeface="Arial" pitchFamily="34" charset="0"/>
              </a:rPr>
              <a:t>			D – absorbed dose (</a:t>
            </a:r>
            <a:r>
              <a:rPr lang="en-AU" sz="2200" dirty="0" err="1">
                <a:solidFill>
                  <a:srgbClr val="002060"/>
                </a:solidFill>
                <a:latin typeface="Arial" pitchFamily="34" charset="0"/>
                <a:cs typeface="Arial" pitchFamily="34" charset="0"/>
              </a:rPr>
              <a:t>Gray</a:t>
            </a:r>
            <a:r>
              <a:rPr lang="en-AU" sz="2200" dirty="0">
                <a:solidFill>
                  <a:srgbClr val="002060"/>
                </a:solidFill>
                <a:latin typeface="Arial" pitchFamily="34" charset="0"/>
                <a:cs typeface="Arial" pitchFamily="34" charset="0"/>
              </a:rPr>
              <a:t>, </a:t>
            </a:r>
            <a:r>
              <a:rPr lang="en-AU" sz="2200" dirty="0" err="1">
                <a:solidFill>
                  <a:srgbClr val="002060"/>
                </a:solidFill>
                <a:latin typeface="Arial" pitchFamily="34" charset="0"/>
                <a:cs typeface="Arial" pitchFamily="34" charset="0"/>
              </a:rPr>
              <a:t>Gy</a:t>
            </a:r>
            <a:r>
              <a:rPr lang="en-AU" sz="2200" dirty="0">
                <a:solidFill>
                  <a:srgbClr val="002060"/>
                </a:solidFill>
                <a:latin typeface="Arial" pitchFamily="34" charset="0"/>
                <a:cs typeface="Arial" pitchFamily="34" charset="0"/>
              </a:rPr>
              <a:t>)</a:t>
            </a:r>
          </a:p>
          <a:p>
            <a:pPr marL="2603500" indent="-2603500">
              <a:buNone/>
              <a:tabLst>
                <a:tab pos="1795463" algn="l"/>
              </a:tabLst>
            </a:pPr>
            <a:r>
              <a:rPr lang="en-AU" sz="2200" dirty="0">
                <a:solidFill>
                  <a:srgbClr val="002060"/>
                </a:solidFill>
                <a:latin typeface="Arial" pitchFamily="34" charset="0"/>
                <a:cs typeface="Arial" pitchFamily="34" charset="0"/>
              </a:rPr>
              <a:t>	W – radiation quality factor or                                     radiation weighting factor</a:t>
            </a:r>
          </a:p>
        </p:txBody>
      </p:sp>
      <p:graphicFrame>
        <p:nvGraphicFramePr>
          <p:cNvPr id="4" name="Table 3"/>
          <p:cNvGraphicFramePr>
            <a:graphicFrameLocks noGrp="1"/>
          </p:cNvGraphicFramePr>
          <p:nvPr>
            <p:extLst>
              <p:ext uri="{D42A27DB-BD31-4B8C-83A1-F6EECF244321}">
                <p14:modId xmlns:p14="http://schemas.microsoft.com/office/powerpoint/2010/main" val="2683064028"/>
              </p:ext>
            </p:extLst>
          </p:nvPr>
        </p:nvGraphicFramePr>
        <p:xfrm>
          <a:off x="289314" y="4077072"/>
          <a:ext cx="8531158" cy="2743200"/>
        </p:xfrm>
        <a:graphic>
          <a:graphicData uri="http://schemas.openxmlformats.org/drawingml/2006/table">
            <a:tbl>
              <a:tblPr firstRow="1" bandRow="1">
                <a:tableStyleId>{7DF18680-E054-41AD-8BC1-D1AEF772440D}</a:tableStyleId>
              </a:tblPr>
              <a:tblGrid>
                <a:gridCol w="485875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370840">
                <a:tc>
                  <a:txBody>
                    <a:bodyPr/>
                    <a:lstStyle/>
                    <a:p>
                      <a:r>
                        <a:rPr lang="en-AU" sz="2400" dirty="0">
                          <a:solidFill>
                            <a:srgbClr val="002060"/>
                          </a:solidFill>
                        </a:rPr>
                        <a:t>Radiation</a:t>
                      </a:r>
                    </a:p>
                  </a:txBody>
                  <a:tcPr/>
                </a:tc>
                <a:tc>
                  <a:txBody>
                    <a:bodyPr/>
                    <a:lstStyle/>
                    <a:p>
                      <a:r>
                        <a:rPr lang="en-AU" sz="2400" dirty="0">
                          <a:solidFill>
                            <a:srgbClr val="002060"/>
                          </a:solidFill>
                        </a:rPr>
                        <a:t>Weighting Factor W</a:t>
                      </a:r>
                    </a:p>
                  </a:txBody>
                  <a:tcPr/>
                </a:tc>
                <a:extLst>
                  <a:ext uri="{0D108BD9-81ED-4DB2-BD59-A6C34878D82A}">
                    <a16:rowId xmlns:a16="http://schemas.microsoft.com/office/drawing/2014/main" val="10000"/>
                  </a:ext>
                </a:extLst>
              </a:tr>
              <a:tr h="370840">
                <a:tc>
                  <a:txBody>
                    <a:bodyPr/>
                    <a:lstStyle/>
                    <a:p>
                      <a:r>
                        <a:rPr lang="en-AU" sz="2400" dirty="0">
                          <a:solidFill>
                            <a:srgbClr val="002060"/>
                          </a:solidFill>
                        </a:rPr>
                        <a:t>Gamma/X-ray</a:t>
                      </a:r>
                    </a:p>
                  </a:txBody>
                  <a:tcPr/>
                </a:tc>
                <a:tc>
                  <a:txBody>
                    <a:bodyPr/>
                    <a:lstStyle/>
                    <a:p>
                      <a:pPr algn="ctr"/>
                      <a:r>
                        <a:rPr lang="en-AU" sz="2400" dirty="0">
                          <a:solidFill>
                            <a:srgbClr val="002060"/>
                          </a:solidFill>
                        </a:rPr>
                        <a:t>1</a:t>
                      </a:r>
                    </a:p>
                  </a:txBody>
                  <a:tcPr/>
                </a:tc>
                <a:extLst>
                  <a:ext uri="{0D108BD9-81ED-4DB2-BD59-A6C34878D82A}">
                    <a16:rowId xmlns:a16="http://schemas.microsoft.com/office/drawing/2014/main" val="10001"/>
                  </a:ext>
                </a:extLst>
              </a:tr>
              <a:tr h="370840">
                <a:tc>
                  <a:txBody>
                    <a:bodyPr/>
                    <a:lstStyle/>
                    <a:p>
                      <a:r>
                        <a:rPr lang="en-AU" sz="2400" dirty="0">
                          <a:solidFill>
                            <a:srgbClr val="002060"/>
                          </a:solidFill>
                        </a:rPr>
                        <a:t>Beta particles/</a:t>
                      </a:r>
                      <a:r>
                        <a:rPr lang="en-AU" sz="2400" baseline="0" dirty="0">
                          <a:solidFill>
                            <a:srgbClr val="002060"/>
                          </a:solidFill>
                        </a:rPr>
                        <a:t>Electrons</a:t>
                      </a:r>
                      <a:endParaRPr lang="en-AU" sz="2400" dirty="0">
                        <a:solidFill>
                          <a:srgbClr val="002060"/>
                        </a:solidFill>
                      </a:endParaRPr>
                    </a:p>
                  </a:txBody>
                  <a:tcPr/>
                </a:tc>
                <a:tc>
                  <a:txBody>
                    <a:bodyPr/>
                    <a:lstStyle/>
                    <a:p>
                      <a:pPr algn="ctr"/>
                      <a:r>
                        <a:rPr lang="en-AU" sz="2400" dirty="0">
                          <a:solidFill>
                            <a:srgbClr val="002060"/>
                          </a:solidFill>
                        </a:rPr>
                        <a:t>1</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Protons</a:t>
                      </a:r>
                    </a:p>
                  </a:txBody>
                  <a:tcPr/>
                </a:tc>
                <a:tc>
                  <a:txBody>
                    <a:bodyPr/>
                    <a:lstStyle/>
                    <a:p>
                      <a:pPr algn="ctr"/>
                      <a:r>
                        <a:rPr lang="en-AU" sz="2400" dirty="0">
                          <a:solidFill>
                            <a:srgbClr val="002060"/>
                          </a:solidFill>
                        </a:rPr>
                        <a:t>2</a:t>
                      </a:r>
                    </a:p>
                  </a:txBody>
                  <a:tcPr/>
                </a:tc>
                <a:extLst>
                  <a:ext uri="{0D108BD9-81ED-4DB2-BD59-A6C34878D82A}">
                    <a16:rowId xmlns:a16="http://schemas.microsoft.com/office/drawing/2014/main" val="10003"/>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Neutrons (all other energies)</a:t>
                      </a:r>
                    </a:p>
                  </a:txBody>
                  <a:tcPr/>
                </a:tc>
                <a:tc>
                  <a:txBody>
                    <a:bodyPr/>
                    <a:lstStyle/>
                    <a:p>
                      <a:pPr algn="ctr"/>
                      <a:r>
                        <a:rPr lang="en-AU" sz="2400" dirty="0">
                          <a:solidFill>
                            <a:srgbClr val="002060"/>
                          </a:solidFill>
                        </a:rPr>
                        <a:t>5 - 20</a:t>
                      </a:r>
                    </a:p>
                  </a:txBody>
                  <a:tcPr/>
                </a:tc>
                <a:extLst>
                  <a:ext uri="{0D108BD9-81ED-4DB2-BD59-A6C34878D82A}">
                    <a16:rowId xmlns:a16="http://schemas.microsoft.com/office/drawing/2014/main" val="10004"/>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Alpha particles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20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22897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dirty="0">
                <a:solidFill>
                  <a:srgbClr val="002060"/>
                </a:solidFill>
                <a:latin typeface="Arial" pitchFamily="34" charset="0"/>
                <a:cs typeface="Arial" pitchFamily="34" charset="0"/>
              </a:rPr>
              <a:t>Once the Dose Equivalent is determined then the following can be expected</a:t>
            </a:r>
          </a:p>
        </p:txBody>
      </p:sp>
      <p:graphicFrame>
        <p:nvGraphicFramePr>
          <p:cNvPr id="4" name="Table 3"/>
          <p:cNvGraphicFramePr>
            <a:graphicFrameLocks noGrp="1"/>
          </p:cNvGraphicFramePr>
          <p:nvPr>
            <p:extLst>
              <p:ext uri="{D42A27DB-BD31-4B8C-83A1-F6EECF244321}">
                <p14:modId xmlns:p14="http://schemas.microsoft.com/office/powerpoint/2010/main" val="3606006239"/>
              </p:ext>
            </p:extLst>
          </p:nvPr>
        </p:nvGraphicFramePr>
        <p:xfrm>
          <a:off x="0" y="1916832"/>
          <a:ext cx="9144000" cy="3326519"/>
        </p:xfrm>
        <a:graphic>
          <a:graphicData uri="http://schemas.openxmlformats.org/drawingml/2006/table">
            <a:tbl>
              <a:tblPr firstRow="1" firstCol="1" bandRow="1" bandCol="1">
                <a:tableStyleId>{7DF18680-E054-41AD-8BC1-D1AEF772440D}</a:tableStyleId>
              </a:tblPr>
              <a:tblGrid>
                <a:gridCol w="3059832">
                  <a:extLst>
                    <a:ext uri="{9D8B030D-6E8A-4147-A177-3AD203B41FA5}">
                      <a16:colId xmlns:a16="http://schemas.microsoft.com/office/drawing/2014/main" val="20000"/>
                    </a:ext>
                  </a:extLst>
                </a:gridCol>
                <a:gridCol w="6084168">
                  <a:extLst>
                    <a:ext uri="{9D8B030D-6E8A-4147-A177-3AD203B41FA5}">
                      <a16:colId xmlns:a16="http://schemas.microsoft.com/office/drawing/2014/main" val="20001"/>
                    </a:ext>
                  </a:extLst>
                </a:gridCol>
              </a:tblGrid>
              <a:tr h="648072">
                <a:tc>
                  <a:txBody>
                    <a:bodyPr/>
                    <a:lstStyle/>
                    <a:p>
                      <a:pPr>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Dose Equivalent (</a:t>
                      </a:r>
                      <a:r>
                        <a:rPr lang="en-AU" sz="2300" dirty="0" err="1">
                          <a:solidFill>
                            <a:schemeClr val="tx1"/>
                          </a:solidFill>
                          <a:effectLst/>
                          <a:latin typeface="Arial" panose="020B0604020202020204" pitchFamily="34" charset="0"/>
                          <a:cs typeface="Arial" panose="020B0604020202020204" pitchFamily="34" charset="0"/>
                        </a:rPr>
                        <a:t>Sv</a:t>
                      </a:r>
                      <a:r>
                        <a:rPr lang="en-AU" sz="2300" dirty="0">
                          <a:solidFill>
                            <a:schemeClr val="tx1"/>
                          </a:solidFill>
                          <a:effectLst/>
                          <a:latin typeface="Arial" panose="020B0604020202020204" pitchFamily="34" charset="0"/>
                          <a:cs typeface="Arial" panose="020B0604020202020204" pitchFamily="34" charset="0"/>
                        </a:rPr>
                        <a: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457200" indent="-42481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Body damage</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0"/>
                  </a:ext>
                </a:extLst>
              </a:tr>
              <a:tr h="23969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0.25</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Reduction in white blood cell count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1"/>
                  </a:ext>
                </a:extLst>
              </a:tr>
              <a:tr h="52071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1</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Possible nausea, vomiting.</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2"/>
                  </a:ext>
                </a:extLst>
              </a:tr>
              <a:tr h="8302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4</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Nausea, diarrhoea, drop in blood cell count.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3"/>
                  </a:ext>
                </a:extLst>
              </a:tr>
              <a:tr h="11070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5</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Loss of hair, 50% die.</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4"/>
                  </a:ext>
                </a:extLst>
              </a:tr>
              <a:tr h="68511">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10</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Severe damage to central nervous system, death within days</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64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Background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many forms of background radiation.</a:t>
            </a:r>
          </a:p>
          <a:p>
            <a:pPr>
              <a:buNone/>
            </a:pPr>
            <a:endParaRPr lang="en-AU" dirty="0">
              <a:solidFill>
                <a:srgbClr val="002060"/>
              </a:solidFill>
              <a:latin typeface="Arial" pitchFamily="34" charset="0"/>
              <a:cs typeface="Arial" pitchFamily="34" charset="0"/>
            </a:endParaRPr>
          </a:p>
        </p:txBody>
      </p:sp>
      <p:pic>
        <p:nvPicPr>
          <p:cNvPr id="89090" name="Picture 2" descr="http://www.passmyexams.co.uk/GCSE/physics/images/radiation-pi-char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84784"/>
            <a:ext cx="6696744" cy="504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81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Absorbed Dose</a:t>
            </a:r>
          </a:p>
        </p:txBody>
      </p:sp>
      <p:sp>
        <p:nvSpPr>
          <p:cNvPr id="3" name="Content Placeholder 2"/>
          <p:cNvSpPr>
            <a:spLocks noGrp="1"/>
          </p:cNvSpPr>
          <p:nvPr>
            <p:ph idx="1"/>
          </p:nvPr>
        </p:nvSpPr>
        <p:spPr>
          <a:xfrm>
            <a:off x="107504" y="928670"/>
            <a:ext cx="8784976" cy="5715040"/>
          </a:xfrm>
          <a:solidFill>
            <a:schemeClr val="bg1">
              <a:lumMod val="85000"/>
              <a:alpha val="47000"/>
            </a:schemeClr>
          </a:solidFill>
        </p:spPr>
        <p:txBody>
          <a:bodyPr/>
          <a:lstStyle/>
          <a:p>
            <a:pPr>
              <a:buNone/>
            </a:pPr>
            <a:r>
              <a:rPr lang="en-AU" sz="2600" u="sng" dirty="0">
                <a:solidFill>
                  <a:srgbClr val="002060"/>
                </a:solidFill>
                <a:latin typeface="Arial" pitchFamily="34" charset="0"/>
                <a:cs typeface="Arial" pitchFamily="34" charset="0"/>
              </a:rPr>
              <a:t>Example 4.5a</a:t>
            </a:r>
          </a:p>
          <a:p>
            <a:pPr>
              <a:buNone/>
            </a:pPr>
            <a:r>
              <a:rPr lang="en-AU" dirty="0">
                <a:solidFill>
                  <a:srgbClr val="002060"/>
                </a:solidFill>
                <a:latin typeface="Arial" pitchFamily="34" charset="0"/>
                <a:cs typeface="Arial" pitchFamily="34" charset="0"/>
              </a:rPr>
              <a:t>James is exposed to 15 J of Alpha radiation, while in another laboratory Jacky is exposed to 3 times the amount (45 J) but of Gamma radiation instead. If James weighs 78 kg and Jacky weighs 72 kg, what would the expected outcomes for both these people be?</a:t>
            </a:r>
          </a:p>
          <a:p>
            <a:pPr>
              <a:buNone/>
            </a:pPr>
            <a:r>
              <a:rPr lang="en-AU" u="sng" dirty="0">
                <a:solidFill>
                  <a:srgbClr val="002060"/>
                </a:solidFill>
                <a:latin typeface="Arial" pitchFamily="34" charset="0"/>
                <a:cs typeface="Arial" pitchFamily="34" charset="0"/>
              </a:rPr>
              <a:t>Solution</a:t>
            </a: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76696633"/>
              </p:ext>
            </p:extLst>
          </p:nvPr>
        </p:nvGraphicFramePr>
        <p:xfrm>
          <a:off x="179512" y="3284984"/>
          <a:ext cx="8568952" cy="3383280"/>
        </p:xfrm>
        <a:graphic>
          <a:graphicData uri="http://schemas.openxmlformats.org/drawingml/2006/table">
            <a:tbl>
              <a:tblPr firstRow="1" bandRow="1">
                <a:effectLst/>
                <a:tableStyleId>{D7AC3CCA-C797-4891-BE02-D94E43425B78}</a:tableStyleId>
              </a:tblPr>
              <a:tblGrid>
                <a:gridCol w="2088232">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4104456">
                  <a:extLst>
                    <a:ext uri="{9D8B030D-6E8A-4147-A177-3AD203B41FA5}">
                      <a16:colId xmlns:a16="http://schemas.microsoft.com/office/drawing/2014/main" val="20002"/>
                    </a:ext>
                  </a:extLst>
                </a:gridCol>
              </a:tblGrid>
              <a:tr h="370840">
                <a:tc>
                  <a:txBody>
                    <a:bodyPr/>
                    <a:lstStyle/>
                    <a:p>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James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Jacky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Energy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Mass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buNone/>
                      </a:pPr>
                      <a:r>
                        <a:rPr lang="en-AU" sz="2000" b="0" dirty="0">
                          <a:solidFill>
                            <a:srgbClr val="002060"/>
                          </a:solidFill>
                          <a:latin typeface="Arial" pitchFamily="34" charset="0"/>
                          <a:cs typeface="Arial" pitchFamily="34" charset="0"/>
                        </a:rPr>
                        <a:t>Absorbed Dose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Quality</a:t>
                      </a:r>
                      <a:r>
                        <a:rPr lang="en-AU" sz="2000" b="0" baseline="0" dirty="0">
                          <a:solidFill>
                            <a:srgbClr val="002060"/>
                          </a:solidFill>
                          <a:latin typeface="Arial" panose="020B0604020202020204" pitchFamily="34" charset="0"/>
                          <a:cs typeface="Arial" panose="020B0604020202020204" pitchFamily="34" charset="0"/>
                        </a:rPr>
                        <a:t> factor W</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000" b="0" dirty="0">
                          <a:solidFill>
                            <a:srgbClr val="002060"/>
                          </a:solidFill>
                          <a:latin typeface="Arial" pitchFamily="34" charset="0"/>
                          <a:cs typeface="Arial" pitchFamily="34" charset="0"/>
                        </a:rPr>
                        <a:t>Equivalent Dose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Expected Outcome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sz="2000" dirty="0">
                        <a:solidFill>
                          <a:srgbClr val="002060"/>
                        </a:solidFill>
                        <a:effectLst/>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2000" dirty="0">
                        <a:solidFill>
                          <a:srgbClr val="002060"/>
                        </a:solidFill>
                        <a:effectLst/>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2000" dirty="0">
                        <a:solidFill>
                          <a:srgbClr val="002060"/>
                        </a:solidFill>
                        <a:effectLst/>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AU" sz="2000" dirty="0">
                        <a:solidFill>
                          <a:srgbClr val="002060"/>
                        </a:solidFill>
                        <a:effectLst/>
                        <a:latin typeface="Arial" panose="020B0604020202020204" pitchFamily="34" charset="0"/>
                        <a:cs typeface="Arial" panose="020B0604020202020204" pitchFamily="34" charset="0"/>
                      </a:endParaRPr>
                    </a:p>
                    <a:p>
                      <a:pPr algn="l"/>
                      <a:endParaRPr lang="en-AU" sz="2000" dirty="0">
                        <a:solidFill>
                          <a:srgbClr val="002060"/>
                        </a:solidFill>
                        <a:effectLst/>
                        <a:latin typeface="Arial" panose="020B0604020202020204" pitchFamily="34" charset="0"/>
                        <a:cs typeface="Arial" panose="020B0604020202020204" pitchFamily="34" charset="0"/>
                      </a:endParaRPr>
                    </a:p>
                    <a:p>
                      <a:pPr algn="l"/>
                      <a:endParaRPr lang="en-AU" sz="2000" dirty="0">
                        <a:solidFill>
                          <a:srgbClr val="002060"/>
                        </a:solidFill>
                        <a:effectLst/>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711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8" name="Text Box 10"/>
          <p:cNvSpPr txBox="1">
            <a:spLocks noChangeArrowheads="1"/>
          </p:cNvSpPr>
          <p:nvPr/>
        </p:nvSpPr>
        <p:spPr bwMode="auto">
          <a:xfrm>
            <a:off x="6289980" y="2486850"/>
            <a:ext cx="2865338" cy="3939540"/>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Arial" panose="020B0604020202020204" pitchFamily="34" charset="0"/>
                <a:cs typeface="Arial" panose="020B0604020202020204" pitchFamily="34" charset="0"/>
              </a:rPr>
              <a:t>Outcome</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Death</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Minimal  health risk</a:t>
            </a:r>
          </a:p>
          <a:p>
            <a:pPr eaLnBrk="1" hangingPunct="1">
              <a:spcBef>
                <a:spcPct val="50000"/>
              </a:spcBef>
            </a:pPr>
            <a:endParaRPr lang="en-US" sz="2800" dirty="0">
              <a:solidFill>
                <a:srgbClr val="002060"/>
              </a:solidFill>
              <a:latin typeface="Arial" panose="020B0604020202020204" pitchFamily="34" charset="0"/>
              <a:cs typeface="Arial" panose="020B0604020202020204" pitchFamily="34" charset="0"/>
            </a:endParaRP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Death</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Minimal  health risk</a:t>
            </a:r>
          </a:p>
          <a:p>
            <a:pPr eaLnBrk="1" hangingPunct="1">
              <a:spcBef>
                <a:spcPct val="50000"/>
              </a:spcBef>
            </a:pPr>
            <a:endParaRPr lang="en-US" dirty="0">
              <a:solidFill>
                <a:srgbClr val="002060"/>
              </a:solidFill>
              <a:latin typeface="Arial" panose="020B0604020202020204" pitchFamily="34" charset="0"/>
              <a:cs typeface="Arial" panose="020B0604020202020204" pitchFamily="34" charset="0"/>
            </a:endParaRPr>
          </a:p>
        </p:txBody>
      </p:sp>
      <p:sp>
        <p:nvSpPr>
          <p:cNvPr id="17" name="Text Box 10"/>
          <p:cNvSpPr txBox="1">
            <a:spLocks noChangeArrowheads="1"/>
          </p:cNvSpPr>
          <p:nvPr/>
        </p:nvSpPr>
        <p:spPr bwMode="auto">
          <a:xfrm>
            <a:off x="3452149" y="2486850"/>
            <a:ext cx="2632020" cy="3939540"/>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Arial" panose="020B0604020202020204" pitchFamily="34" charset="0"/>
                <a:cs typeface="Arial" panose="020B0604020202020204" pitchFamily="34" charset="0"/>
              </a:rPr>
              <a:t>Dose </a:t>
            </a:r>
            <a:r>
              <a:rPr lang="en-US" sz="2800" dirty="0">
                <a:solidFill>
                  <a:srgbClr val="002060"/>
                </a:solidFill>
                <a:latin typeface="Arial" panose="020B0604020202020204" pitchFamily="34" charset="0"/>
                <a:cs typeface="Arial" panose="020B0604020202020204" pitchFamily="34" charset="0"/>
              </a:rPr>
              <a:t>-</a:t>
            </a:r>
            <a:r>
              <a:rPr lang="en-US" sz="2800" b="1" dirty="0">
                <a:solidFill>
                  <a:srgbClr val="002060"/>
                </a:solidFill>
                <a:latin typeface="Arial" panose="020B0604020202020204" pitchFamily="34" charset="0"/>
                <a:cs typeface="Arial" panose="020B0604020202020204" pitchFamily="34" charset="0"/>
              </a:rPr>
              <a:t>Rate</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seconds </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years  </a:t>
            </a:r>
          </a:p>
          <a:p>
            <a:pPr eaLnBrk="1" hangingPunct="1">
              <a:spcBef>
                <a:spcPct val="50000"/>
              </a:spcBef>
            </a:pPr>
            <a:endParaRPr lang="en-US" sz="2800" dirty="0">
              <a:solidFill>
                <a:srgbClr val="002060"/>
              </a:solidFill>
              <a:latin typeface="Arial" panose="020B0604020202020204" pitchFamily="34" charset="0"/>
              <a:cs typeface="Arial" panose="020B0604020202020204" pitchFamily="34" charset="0"/>
            </a:endParaRP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seconds </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Or over 50 years</a:t>
            </a:r>
          </a:p>
          <a:p>
            <a:pPr eaLnBrk="1" hangingPunct="1">
              <a:spcBef>
                <a:spcPct val="50000"/>
              </a:spcBef>
            </a:pPr>
            <a:endParaRPr lang="en-US" dirty="0">
              <a:solidFill>
                <a:srgbClr val="002060"/>
              </a:solidFill>
              <a:latin typeface="Arial" panose="020B0604020202020204" pitchFamily="34" charset="0"/>
              <a:cs typeface="Arial" panose="020B0604020202020204" pitchFamily="34" charset="0"/>
            </a:endParaRPr>
          </a:p>
        </p:txBody>
      </p:sp>
      <p:sp>
        <p:nvSpPr>
          <p:cNvPr id="17410" name="Rectangle 2"/>
          <p:cNvSpPr>
            <a:spLocks noGrp="1" noChangeArrowheads="1"/>
          </p:cNvSpPr>
          <p:nvPr>
            <p:ph type="title"/>
          </p:nvPr>
        </p:nvSpPr>
        <p:spPr>
          <a:xfrm>
            <a:off x="381000" y="1108350"/>
            <a:ext cx="8458200" cy="1384546"/>
          </a:xfrm>
        </p:spPr>
        <p:txBody>
          <a:bodyPr anchor="t"/>
          <a:lstStyle/>
          <a:p>
            <a:pPr eaLnBrk="1" hangingPunct="1"/>
            <a:r>
              <a:rPr lang="en-US" sz="2800" b="1" dirty="0">
                <a:solidFill>
                  <a:srgbClr val="002060"/>
                </a:solidFill>
                <a:latin typeface="+mn-lt"/>
              </a:rPr>
              <a:t>The effectiveness of the dose is also dependent on the dose-rate.</a:t>
            </a:r>
            <a:endParaRPr lang="en-US" sz="2400" dirty="0">
              <a:solidFill>
                <a:srgbClr val="002060"/>
              </a:solidFill>
              <a:latin typeface="+mn-lt"/>
            </a:endParaRPr>
          </a:p>
        </p:txBody>
      </p:sp>
      <p:sp>
        <p:nvSpPr>
          <p:cNvPr id="17411" name="Text Box 10"/>
          <p:cNvSpPr txBox="1">
            <a:spLocks noChangeArrowheads="1"/>
          </p:cNvSpPr>
          <p:nvPr/>
        </p:nvSpPr>
        <p:spPr bwMode="auto">
          <a:xfrm>
            <a:off x="40560" y="2491186"/>
            <a:ext cx="3178271" cy="3777957"/>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mn-lt"/>
              </a:rPr>
              <a:t>Dose</a:t>
            </a:r>
          </a:p>
          <a:p>
            <a:pPr eaLnBrk="1" hangingPunct="1">
              <a:spcBef>
                <a:spcPct val="50000"/>
              </a:spcBef>
            </a:pPr>
            <a:endParaRPr lang="en-US" sz="900" b="1" dirty="0">
              <a:solidFill>
                <a:srgbClr val="002060"/>
              </a:solidFill>
              <a:latin typeface="+mn-lt"/>
            </a:endParaRPr>
          </a:p>
          <a:p>
            <a:pPr eaLnBrk="1" hangingPunct="1">
              <a:spcBef>
                <a:spcPct val="50000"/>
              </a:spcBef>
            </a:pPr>
            <a:r>
              <a:rPr lang="en-US" dirty="0">
                <a:solidFill>
                  <a:srgbClr val="002060"/>
                </a:solidFill>
                <a:latin typeface="+mn-lt"/>
              </a:rPr>
              <a:t>1 bottle of Aspirin</a:t>
            </a:r>
          </a:p>
          <a:p>
            <a:pPr eaLnBrk="1" hangingPunct="1">
              <a:spcBef>
                <a:spcPct val="50000"/>
              </a:spcBef>
            </a:pPr>
            <a:endParaRPr lang="en-US" sz="1400" dirty="0">
              <a:solidFill>
                <a:srgbClr val="002060"/>
              </a:solidFill>
              <a:latin typeface="+mn-lt"/>
            </a:endParaRPr>
          </a:p>
          <a:p>
            <a:pPr eaLnBrk="1" hangingPunct="1">
              <a:spcBef>
                <a:spcPct val="50000"/>
              </a:spcBef>
            </a:pPr>
            <a:r>
              <a:rPr lang="en-US" sz="2800" dirty="0">
                <a:solidFill>
                  <a:srgbClr val="002060"/>
                </a:solidFill>
                <a:latin typeface="+mn-lt"/>
              </a:rPr>
              <a:t>Or</a:t>
            </a:r>
          </a:p>
          <a:p>
            <a:pPr eaLnBrk="1" hangingPunct="1">
              <a:spcBef>
                <a:spcPct val="50000"/>
              </a:spcBef>
            </a:pPr>
            <a:endParaRPr lang="en-US" sz="1400" dirty="0">
              <a:solidFill>
                <a:srgbClr val="002060"/>
              </a:solidFill>
              <a:latin typeface="+mn-lt"/>
            </a:endParaRPr>
          </a:p>
          <a:p>
            <a:pPr eaLnBrk="1" hangingPunct="1">
              <a:spcBef>
                <a:spcPct val="50000"/>
              </a:spcBef>
            </a:pPr>
            <a:r>
              <a:rPr lang="en-US" dirty="0">
                <a:solidFill>
                  <a:srgbClr val="002060"/>
                </a:solidFill>
                <a:latin typeface="+mn-lt"/>
              </a:rPr>
              <a:t>250 rem of radiation</a:t>
            </a:r>
          </a:p>
          <a:p>
            <a:pPr eaLnBrk="1" hangingPunct="1">
              <a:spcBef>
                <a:spcPct val="50000"/>
              </a:spcBef>
            </a:pPr>
            <a:endParaRPr lang="en-US" sz="2800" dirty="0">
              <a:solidFill>
                <a:srgbClr val="002060"/>
              </a:solidFill>
              <a:latin typeface="+mn-lt"/>
            </a:endParaRPr>
          </a:p>
        </p:txBody>
      </p:sp>
      <p:sp>
        <p:nvSpPr>
          <p:cNvPr id="17413" name="AutoShape 12"/>
          <p:cNvSpPr>
            <a:spLocks noChangeArrowheads="1"/>
          </p:cNvSpPr>
          <p:nvPr/>
        </p:nvSpPr>
        <p:spPr bwMode="auto">
          <a:xfrm>
            <a:off x="3131840" y="5105400"/>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15" name="Text Box 18"/>
          <p:cNvSpPr txBox="1">
            <a:spLocks noChangeArrowheads="1"/>
          </p:cNvSpPr>
          <p:nvPr/>
        </p:nvSpPr>
        <p:spPr bwMode="auto">
          <a:xfrm>
            <a:off x="571500" y="101875"/>
            <a:ext cx="7239000"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4300" b="1" i="1" dirty="0">
                <a:solidFill>
                  <a:srgbClr val="002060"/>
                </a:solidFill>
                <a:latin typeface="+mn-lt"/>
              </a:rPr>
              <a:t>Dose-rate</a:t>
            </a:r>
          </a:p>
        </p:txBody>
      </p:sp>
      <p:sp>
        <p:nvSpPr>
          <p:cNvPr id="17416" name="Rectangle 20"/>
          <p:cNvSpPr>
            <a:spLocks noChangeArrowheads="1"/>
          </p:cNvSpPr>
          <p:nvPr/>
        </p:nvSpPr>
        <p:spPr bwMode="auto">
          <a:xfrm>
            <a:off x="38100" y="2996952"/>
            <a:ext cx="9105900" cy="1080120"/>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17" name="Rectangle 19"/>
          <p:cNvSpPr>
            <a:spLocks noChangeArrowheads="1"/>
          </p:cNvSpPr>
          <p:nvPr/>
        </p:nvSpPr>
        <p:spPr bwMode="auto">
          <a:xfrm>
            <a:off x="38100" y="4725144"/>
            <a:ext cx="9105900" cy="1224136"/>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20" name="AutoShape 23"/>
          <p:cNvSpPr>
            <a:spLocks noChangeArrowheads="1"/>
          </p:cNvSpPr>
          <p:nvPr/>
        </p:nvSpPr>
        <p:spPr bwMode="auto">
          <a:xfrm>
            <a:off x="2826166" y="3308412"/>
            <a:ext cx="792088"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9" name="AutoShape 12"/>
          <p:cNvSpPr>
            <a:spLocks noChangeArrowheads="1"/>
          </p:cNvSpPr>
          <p:nvPr/>
        </p:nvSpPr>
        <p:spPr bwMode="auto">
          <a:xfrm>
            <a:off x="5894576" y="3114823"/>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0" name="AutoShape 12"/>
          <p:cNvSpPr>
            <a:spLocks noChangeArrowheads="1"/>
          </p:cNvSpPr>
          <p:nvPr/>
        </p:nvSpPr>
        <p:spPr bwMode="auto">
          <a:xfrm>
            <a:off x="5896419" y="3618879"/>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1" name="AutoShape 12"/>
          <p:cNvSpPr>
            <a:spLocks noChangeArrowheads="1"/>
          </p:cNvSpPr>
          <p:nvPr/>
        </p:nvSpPr>
        <p:spPr bwMode="auto">
          <a:xfrm>
            <a:off x="5894576" y="4876800"/>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2" name="AutoShape 12"/>
          <p:cNvSpPr>
            <a:spLocks noChangeArrowheads="1"/>
          </p:cNvSpPr>
          <p:nvPr/>
        </p:nvSpPr>
        <p:spPr bwMode="auto">
          <a:xfrm>
            <a:off x="5897891" y="5402475"/>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Tree>
    <p:extLst>
      <p:ext uri="{BB962C8B-B14F-4D97-AF65-F5344CB8AC3E}">
        <p14:creationId xmlns:p14="http://schemas.microsoft.com/office/powerpoint/2010/main" val="14915264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Terminology Overview</a:t>
            </a:r>
          </a:p>
        </p:txBody>
      </p:sp>
      <p:sp>
        <p:nvSpPr>
          <p:cNvPr id="3" name="Content Placeholder 2"/>
          <p:cNvSpPr>
            <a:spLocks noGrp="1"/>
          </p:cNvSpPr>
          <p:nvPr>
            <p:ph idx="1"/>
          </p:nvPr>
        </p:nvSpPr>
        <p:spPr>
          <a:xfrm>
            <a:off x="107504" y="928670"/>
            <a:ext cx="8856984" cy="5715040"/>
          </a:xfrm>
          <a:solidFill>
            <a:schemeClr val="bg1">
              <a:lumMod val="85000"/>
              <a:alpha val="47000"/>
            </a:schemeClr>
          </a:solidFill>
        </p:spPr>
        <p:txBody>
          <a:bodyPr/>
          <a:lstStyle/>
          <a:p>
            <a:pPr>
              <a:buNone/>
            </a:pPr>
            <a:r>
              <a:rPr lang="en-AU" sz="2800" dirty="0">
                <a:solidFill>
                  <a:srgbClr val="002060"/>
                </a:solidFill>
                <a:latin typeface="Arial" pitchFamily="34" charset="0"/>
                <a:cs typeface="Arial" pitchFamily="34" charset="0"/>
              </a:rPr>
              <a:t>The activity (Becquerel) of a radioactive sample is defined as the number of nuclei which decay each second. That is 1 activity (</a:t>
            </a:r>
            <a:r>
              <a:rPr lang="en-AU" sz="2800" dirty="0" err="1">
                <a:solidFill>
                  <a:srgbClr val="002060"/>
                </a:solidFill>
                <a:latin typeface="Arial" pitchFamily="34" charset="0"/>
                <a:cs typeface="Arial" pitchFamily="34" charset="0"/>
              </a:rPr>
              <a:t>Bq</a:t>
            </a:r>
            <a:r>
              <a:rPr lang="en-AU" sz="2800" dirty="0">
                <a:solidFill>
                  <a:srgbClr val="002060"/>
                </a:solidFill>
                <a:latin typeface="Arial" pitchFamily="34" charset="0"/>
                <a:cs typeface="Arial" pitchFamily="34" charset="0"/>
              </a:rPr>
              <a:t>) = 1 decay per second.</a:t>
            </a:r>
          </a:p>
          <a:p>
            <a:pPr>
              <a:buNone/>
            </a:pPr>
            <a:endParaRPr lang="en-AU" sz="2800" dirty="0">
              <a:solidFill>
                <a:srgbClr val="002060"/>
              </a:solidFill>
              <a:latin typeface="Arial" pitchFamily="34" charset="0"/>
              <a:cs typeface="Arial" pitchFamily="34" charset="0"/>
            </a:endParaRPr>
          </a:p>
          <a:p>
            <a:pPr>
              <a:buNone/>
            </a:pPr>
            <a:r>
              <a:rPr lang="en-AU" sz="2800" dirty="0">
                <a:solidFill>
                  <a:srgbClr val="002060"/>
                </a:solidFill>
                <a:latin typeface="Arial" pitchFamily="34" charset="0"/>
                <a:cs typeface="Arial" pitchFamily="34" charset="0"/>
              </a:rPr>
              <a:t>The absorbed dose is a measure of energy (Joules) per unit mass (kg) in ANY medium (solid, liquid, gas) by ANY type of radiation (</a:t>
            </a:r>
            <a:r>
              <a:rPr lang="el-GR" sz="2800" dirty="0">
                <a:solidFill>
                  <a:srgbClr val="002060"/>
                </a:solidFill>
                <a:latin typeface="Arial" pitchFamily="34" charset="0"/>
                <a:cs typeface="Arial" pitchFamily="34" charset="0"/>
                <a:sym typeface="Symbol"/>
              </a:rPr>
              <a:t></a:t>
            </a:r>
            <a:r>
              <a:rPr lang="en-AU" sz="2800" dirty="0">
                <a:solidFill>
                  <a:srgbClr val="002060"/>
                </a:solidFill>
                <a:latin typeface="Arial" pitchFamily="34" charset="0"/>
                <a:cs typeface="Arial" pitchFamily="34" charset="0"/>
                <a:sym typeface="Symbol"/>
              </a:rPr>
              <a:t>, </a:t>
            </a:r>
            <a:r>
              <a:rPr lang="el-GR" sz="2800" dirty="0">
                <a:solidFill>
                  <a:srgbClr val="002060"/>
                </a:solidFill>
                <a:latin typeface="Arial" pitchFamily="34" charset="0"/>
                <a:cs typeface="Arial" pitchFamily="34" charset="0"/>
              </a:rPr>
              <a:t>β</a:t>
            </a:r>
            <a:r>
              <a:rPr lang="en-AU" sz="2800" dirty="0">
                <a:solidFill>
                  <a:srgbClr val="002060"/>
                </a:solidFill>
                <a:latin typeface="Arial" pitchFamily="34" charset="0"/>
                <a:cs typeface="Arial" pitchFamily="34" charset="0"/>
              </a:rPr>
              <a:t> or ɣ), measured in </a:t>
            </a:r>
            <a:r>
              <a:rPr lang="en-AU" sz="2800" dirty="0" err="1">
                <a:solidFill>
                  <a:srgbClr val="002060"/>
                </a:solidFill>
                <a:latin typeface="Arial" pitchFamily="34" charset="0"/>
                <a:cs typeface="Arial" pitchFamily="34" charset="0"/>
              </a:rPr>
              <a:t>Gy</a:t>
            </a:r>
            <a:r>
              <a:rPr lang="en-AU" sz="2800" dirty="0">
                <a:solidFill>
                  <a:srgbClr val="002060"/>
                </a:solidFill>
                <a:latin typeface="Arial" pitchFamily="34" charset="0"/>
                <a:cs typeface="Arial" pitchFamily="34" charset="0"/>
              </a:rPr>
              <a:t>.</a:t>
            </a:r>
          </a:p>
          <a:p>
            <a:pPr>
              <a:buNone/>
            </a:pPr>
            <a:endParaRPr lang="en-AU" sz="2800" dirty="0">
              <a:solidFill>
                <a:srgbClr val="002060"/>
              </a:solidFill>
              <a:latin typeface="Arial" pitchFamily="34" charset="0"/>
              <a:cs typeface="Arial" pitchFamily="34" charset="0"/>
            </a:endParaRPr>
          </a:p>
          <a:p>
            <a:pPr>
              <a:buNone/>
            </a:pPr>
            <a:r>
              <a:rPr lang="en-AU" sz="2800" dirty="0">
                <a:solidFill>
                  <a:srgbClr val="002060"/>
                </a:solidFill>
                <a:latin typeface="Arial" pitchFamily="34" charset="0"/>
                <a:cs typeface="Arial" pitchFamily="34" charset="0"/>
              </a:rPr>
              <a:t>Dose equivalent takes into account the different biological effects or damage to body tissue due to the different types of radiation, even at the same absorbed dose, measured in </a:t>
            </a:r>
            <a:r>
              <a:rPr lang="en-AU" sz="2800" dirty="0" err="1">
                <a:solidFill>
                  <a:srgbClr val="002060"/>
                </a:solidFill>
                <a:latin typeface="Arial" pitchFamily="34" charset="0"/>
                <a:cs typeface="Arial" pitchFamily="34" charset="0"/>
              </a:rPr>
              <a:t>Sv</a:t>
            </a:r>
            <a:r>
              <a:rPr lang="en-AU" sz="2800" dirty="0">
                <a:solidFill>
                  <a:srgbClr val="002060"/>
                </a:solidFill>
                <a:latin typeface="Arial" pitchFamily="34" charset="0"/>
                <a:cs typeface="Arial" pitchFamily="34" charset="0"/>
              </a:rPr>
              <a:t>.</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516380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4.5</a:t>
            </a:r>
          </a:p>
          <a:p>
            <a:pPr marL="0" indent="0">
              <a:buNone/>
            </a:pPr>
            <a:r>
              <a:rPr lang="en-AU" sz="2800" dirty="0">
                <a:solidFill>
                  <a:srgbClr val="002060"/>
                </a:solidFill>
                <a:latin typeface="Arial" pitchFamily="34" charset="0"/>
                <a:cs typeface="Arial" pitchFamily="34" charset="0"/>
              </a:rPr>
              <a:t>	Chapter 4.5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4.1 &amp; 4.2 page 108-116 and answer                                	Q1,2 &amp;3 Set 4.1 and </a:t>
            </a:r>
          </a:p>
          <a:p>
            <a:pPr marL="0" indent="0">
              <a:buNone/>
            </a:pPr>
            <a:r>
              <a:rPr lang="en-AU" sz="2800" dirty="0">
                <a:solidFill>
                  <a:srgbClr val="002060"/>
                </a:solidFill>
                <a:latin typeface="Arial" pitchFamily="34" charset="0"/>
                <a:cs typeface="Arial" pitchFamily="34" charset="0"/>
              </a:rPr>
              <a:t>	Q1&amp;2 Set 4.2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4296826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Fission &amp; Mass/Energy Equivalent</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935288" cy="962012"/>
          </a:xfrm>
        </p:spPr>
        <p:txBody>
          <a:bodyPr/>
          <a:lstStyle/>
          <a:p>
            <a:r>
              <a:rPr lang="en-AU" sz="2400" b="1" dirty="0">
                <a:solidFill>
                  <a:srgbClr val="002060"/>
                </a:solidFill>
              </a:rPr>
              <a:t>Chapter 4.1 &amp; 4.2</a:t>
            </a:r>
          </a:p>
          <a:p>
            <a:r>
              <a:rPr lang="en-AU" sz="2400" b="1" dirty="0">
                <a:solidFill>
                  <a:srgbClr val="002060"/>
                </a:solidFill>
              </a:rPr>
              <a:t>Pages 108-112 &amp; 113-116</a:t>
            </a:r>
          </a:p>
        </p:txBody>
      </p:sp>
    </p:spTree>
    <p:extLst>
      <p:ext uri="{BB962C8B-B14F-4D97-AF65-F5344CB8AC3E}">
        <p14:creationId xmlns:p14="http://schemas.microsoft.com/office/powerpoint/2010/main" val="2810946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80712" y="1268760"/>
            <a:ext cx="8928992" cy="54726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dirty="0">
                <a:solidFill>
                  <a:srgbClr val="002060"/>
                </a:solidFill>
              </a:rPr>
              <a:t>Fermions</a:t>
            </a:r>
          </a:p>
        </p:txBody>
      </p:sp>
      <p:sp>
        <p:nvSpPr>
          <p:cNvPr id="4" name="TextBox 3"/>
          <p:cNvSpPr txBox="1"/>
          <p:nvPr/>
        </p:nvSpPr>
        <p:spPr>
          <a:xfrm>
            <a:off x="3286116" y="1500174"/>
            <a:ext cx="2799164" cy="461665"/>
          </a:xfrm>
          <a:prstGeom prst="rect">
            <a:avLst/>
          </a:prstGeom>
          <a:noFill/>
        </p:spPr>
        <p:txBody>
          <a:bodyPr wrap="none" rtlCol="0">
            <a:spAutoFit/>
          </a:bodyPr>
          <a:lstStyle/>
          <a:p>
            <a:r>
              <a:rPr lang="en-AU" sz="2400" dirty="0">
                <a:solidFill>
                  <a:schemeClr val="bg1"/>
                </a:solidFill>
              </a:rPr>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flipH="1">
            <a:off x="4643439" y="1961839"/>
            <a:ext cx="42259" cy="181276"/>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0232" y="2143116"/>
            <a:ext cx="4786346" cy="1"/>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t>Onia</a:t>
            </a:r>
            <a:endParaRPr lang="en-AU" sz="2400" dirty="0"/>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t>Muonium</a:t>
            </a:r>
            <a:endParaRPr lang="en-AU" sz="2400" dirty="0"/>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t>Kaon</a:t>
            </a:r>
            <a:endParaRPr lang="en-AU" sz="2400" dirty="0"/>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t>Pion</a:t>
            </a:r>
            <a:endParaRPr lang="en-AU" sz="2400" dirty="0"/>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71472" y="4214818"/>
            <a:ext cx="2357454" cy="1938992"/>
          </a:xfrm>
          <a:prstGeom prst="rect">
            <a:avLst/>
          </a:prstGeom>
          <a:noFill/>
        </p:spPr>
        <p:txBody>
          <a:bodyPr wrap="square" rtlCol="0">
            <a:spAutoFit/>
          </a:bodyPr>
          <a:lstStyle/>
          <a:p>
            <a:r>
              <a:rPr lang="en-AU" sz="2000" dirty="0" err="1">
                <a:solidFill>
                  <a:srgbClr val="FFFF00"/>
                </a:solidFill>
              </a:rPr>
              <a:t>Preons</a:t>
            </a:r>
            <a:r>
              <a:rPr lang="en-AU" sz="2000" dirty="0">
                <a:solidFill>
                  <a:srgbClr val="FFFF00"/>
                </a:solidFill>
              </a:rPr>
              <a:t> are hypothetically considered the sub-components of Quarks and Leptons</a:t>
            </a:r>
          </a:p>
        </p:txBody>
      </p:sp>
    </p:spTree>
    <p:extLst>
      <p:ext uri="{BB962C8B-B14F-4D97-AF65-F5344CB8AC3E}">
        <p14:creationId xmlns:p14="http://schemas.microsoft.com/office/powerpoint/2010/main" val="19583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5"/>
                                        </p:tgtEl>
                                        <p:attrNameLst>
                                          <p:attrName>style.color</p:attrName>
                                        </p:attrNameLst>
                                      </p:cBhvr>
                                      <p:to>
                                        <a:srgbClr val="3399FF"/>
                                      </p:to>
                                    </p:animClr>
                                  </p:childTnLst>
                                </p:cTn>
                              </p:par>
                              <p:par>
                                <p:cTn id="23" presetID="3" presetClass="emph" presetSubtype="2" fill="hold" grpId="1" nodeType="withEffect">
                                  <p:stCondLst>
                                    <p:cond delay="0"/>
                                  </p:stCondLst>
                                  <p:childTnLst>
                                    <p:animClr clrSpc="rgb" dir="cw">
                                      <p:cBhvr override="childStyle">
                                        <p:cTn id="24" dur="2000" fill="hold"/>
                                        <p:tgtEl>
                                          <p:spTgt spid="9"/>
                                        </p:tgtEl>
                                        <p:attrNameLst>
                                          <p:attrName>style.color</p:attrName>
                                        </p:attrNameLst>
                                      </p:cBhvr>
                                      <p:to>
                                        <a:srgbClr val="FF6600"/>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3" presetClass="emph" presetSubtype="2" fill="hold" grpId="1" nodeType="withEffect">
                                  <p:stCondLst>
                                    <p:cond delay="0"/>
                                  </p:stCondLst>
                                  <p:childTnLst>
                                    <p:animClr clrSpc="rgb" dir="cw">
                                      <p:cBhvr override="childStyle">
                                        <p:cTn id="32" dur="2000" fill="hold"/>
                                        <p:tgtEl>
                                          <p:spTgt spid="6"/>
                                        </p:tgtEl>
                                        <p:attrNameLst>
                                          <p:attrName>style.color</p:attrName>
                                        </p:attrNameLst>
                                      </p:cBhvr>
                                      <p:to>
                                        <a:srgbClr val="33CCFF"/>
                                      </p:to>
                                    </p:animClr>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3" presetClass="emph" presetSubtype="2" fill="hold" grpId="1" nodeType="withEffect">
                                  <p:stCondLst>
                                    <p:cond delay="0"/>
                                  </p:stCondLst>
                                  <p:childTnLst>
                                    <p:animClr clrSpc="rgb" dir="cw">
                                      <p:cBhvr override="childStyle">
                                        <p:cTn id="40" dur="2000" fill="hold"/>
                                        <p:tgtEl>
                                          <p:spTgt spid="7"/>
                                        </p:tgtEl>
                                        <p:attrNameLst>
                                          <p:attrName>style.color</p:attrName>
                                        </p:attrNameLst>
                                      </p:cBhvr>
                                      <p:to>
                                        <a:srgbClr val="33CCFF"/>
                                      </p:to>
                                    </p:animClr>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3" presetClass="emph" presetSubtype="2" fill="hold" grpId="1" nodeType="withEffect">
                                  <p:stCondLst>
                                    <p:cond delay="0"/>
                                  </p:stCondLst>
                                  <p:childTnLst>
                                    <p:animClr clrSpc="rgb" dir="cw">
                                      <p:cBhvr override="childStyle">
                                        <p:cTn id="48" dur="2000" fill="hold"/>
                                        <p:tgtEl>
                                          <p:spTgt spid="8"/>
                                        </p:tgtEl>
                                        <p:attrNameLst>
                                          <p:attrName>style.color</p:attrName>
                                        </p:attrNameLst>
                                      </p:cBhvr>
                                      <p:to>
                                        <a:srgbClr val="33CCFF"/>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3" presetClass="emph" presetSubtype="2" fill="hold" grpId="1" nodeType="withEffect">
                                  <p:stCondLst>
                                    <p:cond delay="0"/>
                                  </p:stCondLst>
                                  <p:childTnLst>
                                    <p:animClr clrSpc="rgb" dir="cw">
                                      <p:cBhvr override="childStyle">
                                        <p:cTn id="56" dur="2000" fill="hold"/>
                                        <p:tgtEl>
                                          <p:spTgt spid="39"/>
                                        </p:tgtEl>
                                        <p:attrNameLst>
                                          <p:attrName>style.color</p:attrName>
                                        </p:attrNameLst>
                                      </p:cBhvr>
                                      <p:to>
                                        <a:srgbClr val="FF9933"/>
                                      </p:to>
                                    </p:animClr>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3" presetClass="emph" presetSubtype="2" fill="hold" grpId="0" nodeType="withEffect">
                                  <p:stCondLst>
                                    <p:cond delay="0"/>
                                  </p:stCondLst>
                                  <p:childTnLst>
                                    <p:animClr clrSpc="rgb" dir="cw">
                                      <p:cBhvr override="childStyle">
                                        <p:cTn id="64" dur="2000" fill="hold"/>
                                        <p:tgtEl>
                                          <p:spTgt spid="40"/>
                                        </p:tgtEl>
                                        <p:attrNameLst>
                                          <p:attrName>style.color</p:attrName>
                                        </p:attrNameLst>
                                      </p:cBhvr>
                                      <p:to>
                                        <a:srgbClr val="FF9933"/>
                                      </p:to>
                                    </p:animClr>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3" presetClass="emph" presetSubtype="2" fill="hold" grpId="1" nodeType="withEffect">
                                  <p:stCondLst>
                                    <p:cond delay="0"/>
                                  </p:stCondLst>
                                  <p:childTnLst>
                                    <p:animClr clrSpc="rgb" dir="cw">
                                      <p:cBhvr override="childStyle">
                                        <p:cTn id="72" dur="2000" fill="hold"/>
                                        <p:tgtEl>
                                          <p:spTgt spid="41"/>
                                        </p:tgtEl>
                                        <p:attrNameLst>
                                          <p:attrName>style.color</p:attrName>
                                        </p:attrNameLst>
                                      </p:cBhvr>
                                      <p:to>
                                        <a:srgbClr val="FF9933"/>
                                      </p:to>
                                    </p:animClr>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3" presetClass="emph" presetSubtype="2" fill="hold" grpId="1" nodeType="withEffect">
                                  <p:stCondLst>
                                    <p:cond delay="0"/>
                                  </p:stCondLst>
                                  <p:childTnLst>
                                    <p:animClr clrSpc="rgb" dir="cw">
                                      <p:cBhvr override="childStyle">
                                        <p:cTn id="80" dur="2000" fill="hold"/>
                                        <p:tgtEl>
                                          <p:spTgt spid="46"/>
                                        </p:tgtEl>
                                        <p:attrNameLst>
                                          <p:attrName>style.color</p:attrName>
                                        </p:attrNameLst>
                                      </p:cBhvr>
                                      <p:to>
                                        <a:srgbClr val="FFCC66"/>
                                      </p:to>
                                    </p:animClr>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3" presetClass="emph" presetSubtype="6" fill="hold" grpId="1" nodeType="withEffect">
                                  <p:stCondLst>
                                    <p:cond delay="0"/>
                                  </p:stCondLst>
                                  <p:childTnLst>
                                    <p:animClr clrSpc="hsl" dir="cw">
                                      <p:cBhvr override="childStyle">
                                        <p:cTn id="88" dur="2000" fill="hold"/>
                                        <p:tgtEl>
                                          <p:spTgt spid="48"/>
                                        </p:tgtEl>
                                        <p:attrNameLst>
                                          <p:attrName>style.color</p:attrName>
                                        </p:attrNameLst>
                                      </p:cBhvr>
                                      <p:to>
                                        <a:schemeClr val="accent1"/>
                                      </p:to>
                                    </p:animClr>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3" presetClass="emph" presetSubtype="2" fill="hold" grpId="1" nodeType="withEffect">
                                  <p:stCondLst>
                                    <p:cond delay="0"/>
                                  </p:stCondLst>
                                  <p:childTnLst>
                                    <p:animClr clrSpc="rgb" dir="cw">
                                      <p:cBhvr override="childStyle">
                                        <p:cTn id="96" dur="2000" fill="hold"/>
                                        <p:tgtEl>
                                          <p:spTgt spid="53"/>
                                        </p:tgtEl>
                                        <p:attrNameLst>
                                          <p:attrName>style.color</p:attrName>
                                        </p:attrNameLst>
                                      </p:cBhvr>
                                      <p:to>
                                        <a:srgbClr val="FFFF99"/>
                                      </p:to>
                                    </p:animClr>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3" presetClass="emph" presetSubtype="2" fill="hold" grpId="1" nodeType="withEffect">
                                  <p:stCondLst>
                                    <p:cond delay="0"/>
                                  </p:stCondLst>
                                  <p:childTnLst>
                                    <p:animClr clrSpc="rgb" dir="cw">
                                      <p:cBhvr override="childStyle">
                                        <p:cTn id="104" dur="2000" fill="hold"/>
                                        <p:tgtEl>
                                          <p:spTgt spid="54"/>
                                        </p:tgtEl>
                                        <p:attrNameLst>
                                          <p:attrName>style.color</p:attrName>
                                        </p:attrNameLst>
                                      </p:cBhvr>
                                      <p:to>
                                        <a:srgbClr val="FFFF99"/>
                                      </p:to>
                                    </p:animClr>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3" presetClass="emph" presetSubtype="2" fill="hold" grpId="1" nodeType="withEffect">
                                  <p:stCondLst>
                                    <p:cond delay="0"/>
                                  </p:stCondLst>
                                  <p:childTnLst>
                                    <p:animClr clrSpc="rgb" dir="cw">
                                      <p:cBhvr override="childStyle">
                                        <p:cTn id="112" dur="2000" fill="hold"/>
                                        <p:tgtEl>
                                          <p:spTgt spid="55"/>
                                        </p:tgtEl>
                                        <p:attrNameLst>
                                          <p:attrName>style.color</p:attrName>
                                        </p:attrNameLst>
                                      </p:cBhvr>
                                      <p:to>
                                        <a:srgbClr val="FFFF99"/>
                                      </p:to>
                                    </p:animClr>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par>
                                <p:cTn id="119" presetID="3" presetClass="emph" presetSubtype="2" fill="hold" grpId="1" nodeType="withEffect">
                                  <p:stCondLst>
                                    <p:cond delay="0"/>
                                  </p:stCondLst>
                                  <p:childTnLst>
                                    <p:animClr clrSpc="rgb" dir="cw">
                                      <p:cBhvr override="childStyle">
                                        <p:cTn id="120" dur="2000" fill="hold"/>
                                        <p:tgtEl>
                                          <p:spTgt spid="59"/>
                                        </p:tgtEl>
                                        <p:attrNameLst>
                                          <p:attrName>style.color</p:attrName>
                                        </p:attrNameLst>
                                      </p:cBhvr>
                                      <p:to>
                                        <a:srgbClr val="CCFF99"/>
                                      </p:to>
                                    </p:animClr>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3" presetClass="emph" presetSubtype="2" fill="hold" grpId="1" nodeType="withEffect">
                                  <p:stCondLst>
                                    <p:cond delay="0"/>
                                  </p:stCondLst>
                                  <p:childTnLst>
                                    <p:animClr clrSpc="rgb" dir="cw">
                                      <p:cBhvr override="childStyle">
                                        <p:cTn id="128" dur="2000" fill="hold"/>
                                        <p:tgtEl>
                                          <p:spTgt spid="60"/>
                                        </p:tgtEl>
                                        <p:attrNameLst>
                                          <p:attrName>style.color</p:attrName>
                                        </p:attrNameLst>
                                      </p:cBhvr>
                                      <p:to>
                                        <a:srgbClr val="CCFF99"/>
                                      </p:to>
                                    </p:animClr>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childTnLst>
                                </p:cTn>
                              </p:par>
                              <p:par>
                                <p:cTn id="135" presetID="3" presetClass="emph" presetSubtype="2" fill="hold" grpId="1" nodeType="withEffect">
                                  <p:stCondLst>
                                    <p:cond delay="0"/>
                                  </p:stCondLst>
                                  <p:childTnLst>
                                    <p:animClr clrSpc="rgb" dir="cw">
                                      <p:cBhvr override="childStyle">
                                        <p:cTn id="136" dur="2000" fill="hold"/>
                                        <p:tgtEl>
                                          <p:spTgt spid="61"/>
                                        </p:tgtEl>
                                        <p:attrNameLst>
                                          <p:attrName>style.color</p:attrName>
                                        </p:attrNameLst>
                                      </p:cBhvr>
                                      <p:to>
                                        <a:srgbClr val="CCFF99"/>
                                      </p:to>
                                    </p:animClr>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39" grpId="0"/>
      <p:bldP spid="39" grpId="1"/>
      <p:bldP spid="40" grpId="0"/>
      <p:bldP spid="41" grpId="0"/>
      <p:bldP spid="41" grpId="1"/>
      <p:bldP spid="46" grpId="0"/>
      <p:bldP spid="46" grpId="1"/>
      <p:bldP spid="48" grpId="0"/>
      <p:bldP spid="48" grpId="1"/>
      <p:bldP spid="53" grpId="0"/>
      <p:bldP spid="53" grpId="1"/>
      <p:bldP spid="54" grpId="0"/>
      <p:bldP spid="54" grpId="1"/>
      <p:bldP spid="55" grpId="0"/>
      <p:bldP spid="55" grpId="1"/>
      <p:bldP spid="59" grpId="0"/>
      <p:bldP spid="59" grpId="1"/>
      <p:bldP spid="60" grpId="0"/>
      <p:bldP spid="60" grpId="1"/>
      <p:bldP spid="61" grpId="0"/>
      <p:bldP spid="61" grpId="1"/>
      <p:bldP spid="90"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Baryons</a:t>
            </a:r>
          </a:p>
        </p:txBody>
      </p:sp>
      <p:sp>
        <p:nvSpPr>
          <p:cNvPr id="3" name="Content Placeholder 2"/>
          <p:cNvSpPr>
            <a:spLocks noGrp="1"/>
          </p:cNvSpPr>
          <p:nvPr>
            <p:ph idx="1"/>
          </p:nvPr>
        </p:nvSpPr>
        <p:spPr>
          <a:xfrm>
            <a:off x="457200" y="1500174"/>
            <a:ext cx="8229600" cy="5000659"/>
          </a:xfrm>
        </p:spPr>
        <p:txBody>
          <a:bodyPr>
            <a:normAutofit/>
          </a:bodyPr>
          <a:lstStyle/>
          <a:p>
            <a:pPr>
              <a:spcBef>
                <a:spcPts val="600"/>
              </a:spcBef>
              <a:buNone/>
            </a:pPr>
            <a:r>
              <a:rPr lang="en-AU" sz="2800" dirty="0">
                <a:solidFill>
                  <a:srgbClr val="002060"/>
                </a:solidFill>
              </a:rPr>
              <a:t>Many types including;</a:t>
            </a:r>
          </a:p>
          <a:p>
            <a:pPr marL="439738" indent="-439738">
              <a:spcBef>
                <a:spcPts val="600"/>
              </a:spcBef>
            </a:pPr>
            <a:r>
              <a:rPr lang="en-AU" sz="2800" dirty="0">
                <a:solidFill>
                  <a:srgbClr val="002060"/>
                </a:solidFill>
              </a:rPr>
              <a:t>Protons, Antiprotons</a:t>
            </a:r>
          </a:p>
          <a:p>
            <a:pPr marL="439738" indent="-439738">
              <a:spcBef>
                <a:spcPts val="600"/>
              </a:spcBef>
            </a:pPr>
            <a:r>
              <a:rPr lang="en-AU" sz="2800" dirty="0">
                <a:solidFill>
                  <a:srgbClr val="002060"/>
                </a:solidFill>
              </a:rPr>
              <a:t>Neutrons, Antineutrons</a:t>
            </a:r>
          </a:p>
          <a:p>
            <a:pPr marL="439738" indent="-439738">
              <a:spcBef>
                <a:spcPts val="600"/>
              </a:spcBef>
            </a:pPr>
            <a:r>
              <a:rPr lang="en-AU" sz="2800" dirty="0">
                <a:solidFill>
                  <a:srgbClr val="002060"/>
                </a:solidFill>
              </a:rPr>
              <a:t>Lambda series (</a:t>
            </a:r>
            <a:r>
              <a:rPr lang="en-AU" sz="2800" dirty="0">
                <a:solidFill>
                  <a:srgbClr val="002060"/>
                </a:solidFill>
                <a:latin typeface="Symbol" pitchFamily="18" charset="2"/>
              </a:rPr>
              <a:t>l</a:t>
            </a:r>
            <a:r>
              <a:rPr lang="en-AU" sz="2800" baseline="30000" dirty="0">
                <a:solidFill>
                  <a:srgbClr val="002060"/>
                </a:solidFill>
              </a:rPr>
              <a:t>o</a:t>
            </a:r>
            <a:r>
              <a:rPr lang="en-AU" sz="2800" dirty="0">
                <a:solidFill>
                  <a:srgbClr val="002060"/>
                </a:solidFill>
              </a:rPr>
              <a:t>, </a:t>
            </a:r>
            <a:r>
              <a:rPr lang="en-AU" sz="2800" dirty="0">
                <a:solidFill>
                  <a:srgbClr val="002060"/>
                </a:solidFill>
                <a:latin typeface="Symbol" pitchFamily="18" charset="2"/>
              </a:rPr>
              <a:t>l</a:t>
            </a:r>
            <a:r>
              <a:rPr lang="en-AU" sz="2800" baseline="30000" dirty="0">
                <a:solidFill>
                  <a:srgbClr val="002060"/>
                </a:solidFill>
              </a:rPr>
              <a:t>o</a:t>
            </a:r>
            <a:r>
              <a:rPr lang="en-AU" sz="2800" dirty="0">
                <a:solidFill>
                  <a:srgbClr val="002060"/>
                </a:solidFill>
              </a:rPr>
              <a:t>)</a:t>
            </a:r>
          </a:p>
          <a:p>
            <a:pPr marL="439738" indent="-439738">
              <a:spcBef>
                <a:spcPts val="600"/>
              </a:spcBef>
            </a:pPr>
            <a:r>
              <a:rPr lang="en-AU" sz="2800" dirty="0">
                <a:solidFill>
                  <a:srgbClr val="002060"/>
                </a:solidFill>
              </a:rPr>
              <a:t>Sigma series (</a:t>
            </a:r>
            <a:r>
              <a:rPr lang="en-AU" sz="2800" dirty="0">
                <a:solidFill>
                  <a:srgbClr val="002060"/>
                </a:solidFill>
                <a:latin typeface="Symbol" pitchFamily="18" charset="2"/>
              </a:rPr>
              <a:t>S</a:t>
            </a:r>
            <a:r>
              <a:rPr lang="en-AU" sz="2800" baseline="30000" dirty="0">
                <a:solidFill>
                  <a:srgbClr val="002060"/>
                </a:solidFill>
              </a:rPr>
              <a:t>+</a:t>
            </a:r>
            <a:r>
              <a:rPr lang="en-AU" sz="2800" dirty="0">
                <a:solidFill>
                  <a:srgbClr val="002060"/>
                </a:solidFill>
              </a:rPr>
              <a:t>, </a:t>
            </a:r>
            <a:r>
              <a:rPr lang="en-AU" sz="2800" dirty="0">
                <a:solidFill>
                  <a:srgbClr val="002060"/>
                </a:solidFill>
                <a:latin typeface="Symbol" pitchFamily="18" charset="2"/>
              </a:rPr>
              <a:t>S</a:t>
            </a:r>
            <a:r>
              <a:rPr lang="en-AU" sz="2800" baseline="30000" dirty="0">
                <a:solidFill>
                  <a:srgbClr val="002060"/>
                </a:solidFill>
              </a:rPr>
              <a:t>o</a:t>
            </a:r>
            <a:r>
              <a:rPr lang="en-AU" sz="2800" dirty="0">
                <a:solidFill>
                  <a:srgbClr val="002060"/>
                </a:solidFill>
              </a:rPr>
              <a:t>, </a:t>
            </a:r>
            <a:r>
              <a:rPr lang="en-AU" sz="2800" dirty="0">
                <a:solidFill>
                  <a:srgbClr val="002060"/>
                </a:solidFill>
                <a:latin typeface="Symbol" pitchFamily="18" charset="2"/>
              </a:rPr>
              <a:t>S</a:t>
            </a:r>
            <a:r>
              <a:rPr lang="en-AU" sz="2800" baseline="30000" dirty="0">
                <a:solidFill>
                  <a:srgbClr val="002060"/>
                </a:solidFill>
              </a:rPr>
              <a:t>-</a:t>
            </a:r>
            <a:r>
              <a:rPr lang="en-AU" sz="2800" dirty="0">
                <a:solidFill>
                  <a:srgbClr val="002060"/>
                </a:solidFill>
              </a:rPr>
              <a:t>)</a:t>
            </a:r>
          </a:p>
          <a:p>
            <a:pPr marL="439738" indent="-439738">
              <a:spcBef>
                <a:spcPts val="600"/>
              </a:spcBef>
            </a:pPr>
            <a:r>
              <a:rPr lang="en-AU" sz="2800" dirty="0">
                <a:solidFill>
                  <a:srgbClr val="002060"/>
                </a:solidFill>
              </a:rPr>
              <a:t>Xi series (</a:t>
            </a:r>
            <a:r>
              <a:rPr lang="en-AU" sz="2800" dirty="0">
                <a:solidFill>
                  <a:srgbClr val="002060"/>
                </a:solidFill>
                <a:latin typeface="Symbol" pitchFamily="18" charset="2"/>
              </a:rPr>
              <a:t>X</a:t>
            </a:r>
            <a:r>
              <a:rPr lang="en-AU" sz="2800" dirty="0">
                <a:solidFill>
                  <a:srgbClr val="002060"/>
                </a:solidFill>
              </a:rPr>
              <a:t>, and many more)</a:t>
            </a:r>
          </a:p>
          <a:p>
            <a:pPr marL="439738" indent="-439738">
              <a:spcBef>
                <a:spcPts val="600"/>
              </a:spcBef>
            </a:pPr>
            <a:r>
              <a:rPr lang="en-AU" sz="2800" dirty="0">
                <a:solidFill>
                  <a:srgbClr val="002060"/>
                </a:solidFill>
              </a:rPr>
              <a:t>Omega series (</a:t>
            </a:r>
            <a:r>
              <a:rPr lang="en-AU" sz="2800" dirty="0">
                <a:solidFill>
                  <a:srgbClr val="002060"/>
                </a:solidFill>
                <a:latin typeface="Symbol" pitchFamily="18" charset="2"/>
              </a:rPr>
              <a:t>W</a:t>
            </a:r>
            <a:r>
              <a:rPr lang="en-AU" sz="2800" dirty="0">
                <a:solidFill>
                  <a:srgbClr val="002060"/>
                </a:solidFill>
              </a:rPr>
              <a:t>, and many more)</a:t>
            </a:r>
          </a:p>
          <a:p>
            <a:pPr marL="439738" indent="-439738">
              <a:spcBef>
                <a:spcPts val="600"/>
              </a:spcBef>
            </a:pPr>
            <a:r>
              <a:rPr lang="en-AU" sz="2800" dirty="0">
                <a:solidFill>
                  <a:srgbClr val="002060"/>
                </a:solidFill>
              </a:rPr>
              <a:t>Delta series (</a:t>
            </a:r>
            <a:r>
              <a:rPr lang="en-AU" sz="2800" dirty="0">
                <a:solidFill>
                  <a:srgbClr val="002060"/>
                </a:solidFill>
                <a:latin typeface="Symbol" pitchFamily="18" charset="2"/>
              </a:rPr>
              <a:t>D</a:t>
            </a:r>
            <a:r>
              <a:rPr lang="en-AU" sz="2800" dirty="0">
                <a:solidFill>
                  <a:srgbClr val="002060"/>
                </a:solidFill>
              </a:rPr>
              <a:t>, and many more)</a:t>
            </a:r>
          </a:p>
          <a:p>
            <a:pPr marL="439738" indent="-439738">
              <a:spcBef>
                <a:spcPts val="600"/>
              </a:spcBef>
            </a:pPr>
            <a:r>
              <a:rPr lang="en-AU" sz="2800" dirty="0">
                <a:solidFill>
                  <a:srgbClr val="002060"/>
                </a:solidFill>
              </a:rPr>
              <a:t>And many more not yet observed.</a:t>
            </a:r>
          </a:p>
          <a:p>
            <a:pPr marL="439738" indent="-439738">
              <a:spcBef>
                <a:spcPts val="600"/>
              </a:spcBef>
            </a:pPr>
            <a:endParaRPr lang="en-AU" sz="2800" dirty="0">
              <a:solidFill>
                <a:srgbClr val="002060"/>
              </a:solidFill>
            </a:endParaRPr>
          </a:p>
        </p:txBody>
      </p:sp>
      <p:cxnSp>
        <p:nvCxnSpPr>
          <p:cNvPr id="5" name="Straight Connector 4"/>
          <p:cNvCxnSpPr/>
          <p:nvPr/>
        </p:nvCxnSpPr>
        <p:spPr>
          <a:xfrm>
            <a:off x="4211960" y="3068960"/>
            <a:ext cx="428628"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079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The Nucleus</a:t>
            </a:r>
          </a:p>
        </p:txBody>
      </p:sp>
      <p:sp>
        <p:nvSpPr>
          <p:cNvPr id="3" name="Content Placeholder 2"/>
          <p:cNvSpPr>
            <a:spLocks noGrp="1"/>
          </p:cNvSpPr>
          <p:nvPr>
            <p:ph idx="1"/>
          </p:nvPr>
        </p:nvSpPr>
        <p:spPr>
          <a:xfrm>
            <a:off x="214282" y="1196752"/>
            <a:ext cx="8786874" cy="5446957"/>
          </a:xfrm>
          <a:solidFill>
            <a:srgbClr val="FBB885">
              <a:alpha val="71765"/>
            </a:srgbClr>
          </a:solidFill>
        </p:spPr>
        <p:txBody>
          <a:bodyPr>
            <a:normAutofit/>
          </a:bodyPr>
          <a:lstStyle/>
          <a:p>
            <a:r>
              <a:rPr lang="en-AU" dirty="0">
                <a:solidFill>
                  <a:srgbClr val="002060"/>
                </a:solidFill>
              </a:rPr>
              <a:t>Protons exist as close as </a:t>
            </a:r>
            <a:r>
              <a:rPr lang="en-AU" b="1" dirty="0">
                <a:solidFill>
                  <a:srgbClr val="002060"/>
                </a:solidFill>
              </a:rPr>
              <a:t>2 x 10</a:t>
            </a:r>
            <a:r>
              <a:rPr lang="en-AU" b="1" baseline="30000" dirty="0">
                <a:solidFill>
                  <a:srgbClr val="002060"/>
                </a:solidFill>
              </a:rPr>
              <a:t>-15</a:t>
            </a:r>
            <a:r>
              <a:rPr lang="en-AU" b="1" dirty="0">
                <a:solidFill>
                  <a:srgbClr val="002060"/>
                </a:solidFill>
              </a:rPr>
              <a:t> m </a:t>
            </a:r>
            <a:r>
              <a:rPr lang="en-AU" dirty="0">
                <a:solidFill>
                  <a:srgbClr val="002060"/>
                </a:solidFill>
              </a:rPr>
              <a:t>of each other in the nucleus and have a charge of </a:t>
            </a:r>
            <a:r>
              <a:rPr lang="en-AU" b="1" dirty="0">
                <a:solidFill>
                  <a:srgbClr val="002060"/>
                </a:solidFill>
              </a:rPr>
              <a:t>1.60 x 10</a:t>
            </a:r>
            <a:r>
              <a:rPr lang="en-AU" b="1" baseline="30000" dirty="0">
                <a:solidFill>
                  <a:srgbClr val="002060"/>
                </a:solidFill>
              </a:rPr>
              <a:t>-19</a:t>
            </a:r>
            <a:r>
              <a:rPr lang="en-AU" b="1" dirty="0">
                <a:solidFill>
                  <a:srgbClr val="002060"/>
                </a:solidFill>
              </a:rPr>
              <a:t> C </a:t>
            </a:r>
            <a:r>
              <a:rPr lang="en-AU" dirty="0">
                <a:solidFill>
                  <a:srgbClr val="002060"/>
                </a:solidFill>
              </a:rPr>
              <a:t>and a mass of </a:t>
            </a:r>
            <a:r>
              <a:rPr lang="en-AU" b="1" dirty="0">
                <a:solidFill>
                  <a:srgbClr val="002060"/>
                </a:solidFill>
              </a:rPr>
              <a:t>1.67 x 10</a:t>
            </a:r>
            <a:r>
              <a:rPr lang="en-AU" b="1" baseline="30000" dirty="0">
                <a:solidFill>
                  <a:srgbClr val="002060"/>
                </a:solidFill>
              </a:rPr>
              <a:t>-27</a:t>
            </a:r>
            <a:r>
              <a:rPr lang="en-AU" b="1" dirty="0">
                <a:solidFill>
                  <a:srgbClr val="002060"/>
                </a:solidFill>
              </a:rPr>
              <a:t> kg</a:t>
            </a:r>
            <a:r>
              <a:rPr lang="en-AU" dirty="0">
                <a:solidFill>
                  <a:srgbClr val="002060"/>
                </a:solidFill>
              </a:rPr>
              <a:t>. </a:t>
            </a:r>
          </a:p>
          <a:p>
            <a:r>
              <a:rPr lang="en-AU" dirty="0">
                <a:solidFill>
                  <a:srgbClr val="002060"/>
                </a:solidFill>
              </a:rPr>
              <a:t>Repulsive force (Formula F = </a:t>
            </a:r>
            <a:r>
              <a:rPr lang="en-AU" u="sng" dirty="0">
                <a:solidFill>
                  <a:srgbClr val="002060"/>
                </a:solidFill>
              </a:rPr>
              <a:t>k q</a:t>
            </a:r>
            <a:r>
              <a:rPr lang="en-AU" u="sng" baseline="-25000" dirty="0">
                <a:solidFill>
                  <a:srgbClr val="002060"/>
                </a:solidFill>
              </a:rPr>
              <a:t>1</a:t>
            </a:r>
            <a:r>
              <a:rPr lang="en-AU" u="sng" dirty="0">
                <a:solidFill>
                  <a:srgbClr val="002060"/>
                </a:solidFill>
              </a:rPr>
              <a:t> q</a:t>
            </a:r>
            <a:r>
              <a:rPr lang="en-AU" u="sng" baseline="-25000" dirty="0">
                <a:solidFill>
                  <a:srgbClr val="002060"/>
                </a:solidFill>
              </a:rPr>
              <a:t>2</a:t>
            </a:r>
            <a:r>
              <a:rPr lang="en-AU" u="sng" dirty="0">
                <a:solidFill>
                  <a:srgbClr val="002060"/>
                </a:solidFill>
              </a:rPr>
              <a:t> </a:t>
            </a:r>
            <a:r>
              <a:rPr lang="en-AU" dirty="0">
                <a:solidFill>
                  <a:srgbClr val="002060"/>
                </a:solidFill>
              </a:rPr>
              <a:t>) is 57.6 N</a:t>
            </a:r>
          </a:p>
          <a:p>
            <a:pPr marL="0" indent="0">
              <a:buNone/>
            </a:pPr>
            <a:r>
              <a:rPr lang="en-AU" dirty="0">
                <a:solidFill>
                  <a:srgbClr val="002060"/>
                </a:solidFill>
              </a:rPr>
              <a:t>					      r</a:t>
            </a:r>
            <a:r>
              <a:rPr lang="en-AU" baseline="30000" dirty="0">
                <a:solidFill>
                  <a:srgbClr val="002060"/>
                </a:solidFill>
              </a:rPr>
              <a:t>2          </a:t>
            </a:r>
            <a:r>
              <a:rPr lang="en-AU" dirty="0">
                <a:solidFill>
                  <a:srgbClr val="002060"/>
                </a:solidFill>
              </a:rPr>
              <a:t>where k = 9 x 10</a:t>
            </a:r>
            <a:r>
              <a:rPr lang="en-AU" baseline="30000" dirty="0">
                <a:solidFill>
                  <a:srgbClr val="002060"/>
                </a:solidFill>
              </a:rPr>
              <a:t>9</a:t>
            </a:r>
            <a:r>
              <a:rPr lang="en-AU" dirty="0">
                <a:solidFill>
                  <a:srgbClr val="002060"/>
                </a:solidFill>
              </a:rPr>
              <a:t>. </a:t>
            </a:r>
            <a:endParaRPr lang="en-AU" baseline="30000" dirty="0">
              <a:solidFill>
                <a:srgbClr val="002060"/>
              </a:solidFill>
            </a:endParaRPr>
          </a:p>
          <a:p>
            <a:r>
              <a:rPr lang="en-AU" dirty="0">
                <a:solidFill>
                  <a:srgbClr val="002060"/>
                </a:solidFill>
              </a:rPr>
              <a:t>Gravitational attraction of the masses of two protons (Formula F = </a:t>
            </a:r>
            <a:r>
              <a:rPr lang="en-AU" u="sng" dirty="0">
                <a:solidFill>
                  <a:srgbClr val="002060"/>
                </a:solidFill>
              </a:rPr>
              <a:t>G m</a:t>
            </a:r>
            <a:r>
              <a:rPr lang="en-AU" u="sng" baseline="-25000" dirty="0">
                <a:solidFill>
                  <a:srgbClr val="002060"/>
                </a:solidFill>
              </a:rPr>
              <a:t>1</a:t>
            </a:r>
            <a:r>
              <a:rPr lang="en-AU" u="sng" dirty="0">
                <a:solidFill>
                  <a:srgbClr val="002060"/>
                </a:solidFill>
              </a:rPr>
              <a:t> m</a:t>
            </a:r>
            <a:r>
              <a:rPr lang="en-AU" u="sng" baseline="-25000" dirty="0">
                <a:solidFill>
                  <a:srgbClr val="002060"/>
                </a:solidFill>
              </a:rPr>
              <a:t>2</a:t>
            </a:r>
            <a:r>
              <a:rPr lang="en-AU" u="sng" dirty="0">
                <a:solidFill>
                  <a:srgbClr val="002060"/>
                </a:solidFill>
              </a:rPr>
              <a:t> </a:t>
            </a:r>
            <a:r>
              <a:rPr lang="en-AU" dirty="0">
                <a:solidFill>
                  <a:srgbClr val="002060"/>
                </a:solidFill>
              </a:rPr>
              <a:t>) is 4.65 x 10</a:t>
            </a:r>
            <a:r>
              <a:rPr lang="en-AU" baseline="30000" dirty="0">
                <a:solidFill>
                  <a:srgbClr val="002060"/>
                </a:solidFill>
              </a:rPr>
              <a:t>-35</a:t>
            </a:r>
            <a:r>
              <a:rPr lang="en-AU" dirty="0">
                <a:solidFill>
                  <a:srgbClr val="002060"/>
                </a:solidFill>
              </a:rPr>
              <a:t> N  </a:t>
            </a:r>
          </a:p>
          <a:p>
            <a:pPr marL="0" indent="0">
              <a:buNone/>
            </a:pPr>
            <a:r>
              <a:rPr lang="en-AU" dirty="0">
                <a:solidFill>
                  <a:srgbClr val="002060"/>
                </a:solidFill>
              </a:rPr>
              <a:t>			r</a:t>
            </a:r>
            <a:r>
              <a:rPr lang="en-AU" baseline="30000" dirty="0">
                <a:solidFill>
                  <a:srgbClr val="002060"/>
                </a:solidFill>
              </a:rPr>
              <a:t>2</a:t>
            </a:r>
            <a:r>
              <a:rPr lang="en-AU" dirty="0">
                <a:solidFill>
                  <a:srgbClr val="002060"/>
                </a:solidFill>
              </a:rPr>
              <a:t>         where G = 6.67 x 10</a:t>
            </a:r>
            <a:r>
              <a:rPr lang="en-AU" baseline="30000" dirty="0">
                <a:solidFill>
                  <a:srgbClr val="002060"/>
                </a:solidFill>
              </a:rPr>
              <a:t>-11</a:t>
            </a:r>
            <a:r>
              <a:rPr lang="en-AU" dirty="0">
                <a:solidFill>
                  <a:srgbClr val="002060"/>
                </a:solidFill>
              </a:rPr>
              <a:t> N m</a:t>
            </a:r>
            <a:r>
              <a:rPr lang="en-AU" baseline="30000" dirty="0">
                <a:solidFill>
                  <a:srgbClr val="002060"/>
                </a:solidFill>
              </a:rPr>
              <a:t>2</a:t>
            </a:r>
            <a:r>
              <a:rPr lang="en-AU" dirty="0">
                <a:solidFill>
                  <a:srgbClr val="002060"/>
                </a:solidFill>
              </a:rPr>
              <a:t> kg</a:t>
            </a:r>
            <a:r>
              <a:rPr lang="en-AU" baseline="30000" dirty="0">
                <a:solidFill>
                  <a:srgbClr val="002060"/>
                </a:solidFill>
              </a:rPr>
              <a:t>-2</a:t>
            </a:r>
          </a:p>
          <a:p>
            <a:r>
              <a:rPr lang="en-AU" dirty="0">
                <a:solidFill>
                  <a:srgbClr val="002060"/>
                </a:solidFill>
              </a:rPr>
              <a:t>Hence gravitational force alone </a:t>
            </a:r>
            <a:r>
              <a:rPr lang="en-AU" u="sng" dirty="0">
                <a:solidFill>
                  <a:srgbClr val="002060"/>
                </a:solidFill>
              </a:rPr>
              <a:t>cannot</a:t>
            </a:r>
            <a:r>
              <a:rPr lang="en-AU" dirty="0">
                <a:solidFill>
                  <a:srgbClr val="002060"/>
                </a:solidFill>
              </a:rPr>
              <a:t> counteract the repulsive forces due to the similar charge. A factor of 10</a:t>
            </a:r>
            <a:r>
              <a:rPr lang="en-AU" baseline="30000" dirty="0">
                <a:solidFill>
                  <a:srgbClr val="002060"/>
                </a:solidFill>
              </a:rPr>
              <a:t>36</a:t>
            </a:r>
            <a:r>
              <a:rPr lang="en-AU" dirty="0">
                <a:solidFill>
                  <a:srgbClr val="002060"/>
                </a:solidFill>
              </a:rPr>
              <a:t> difference.</a:t>
            </a:r>
          </a:p>
          <a:p>
            <a:r>
              <a:rPr lang="en-AU" dirty="0">
                <a:solidFill>
                  <a:srgbClr val="002060"/>
                </a:solidFill>
              </a:rPr>
              <a:t>So there is another force involved preventing the atom from tearing itself apart. </a:t>
            </a:r>
          </a:p>
        </p:txBody>
      </p:sp>
      <p:sp>
        <p:nvSpPr>
          <p:cNvPr id="4" name="Content Placeholder 2"/>
          <p:cNvSpPr txBox="1">
            <a:spLocks/>
          </p:cNvSpPr>
          <p:nvPr/>
        </p:nvSpPr>
        <p:spPr bwMode="auto">
          <a:xfrm>
            <a:off x="6372200" y="2348880"/>
            <a:ext cx="1368152" cy="504056"/>
          </a:xfrm>
          <a:prstGeom prst="rect">
            <a:avLst/>
          </a:prstGeom>
          <a:solidFill>
            <a:srgbClr val="FBB885"/>
          </a:solid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a:lstStyle>
          <a:p>
            <a:pPr marL="0" indent="0">
              <a:buNone/>
            </a:pPr>
            <a:r>
              <a:rPr lang="en-AU" sz="2800" b="1" kern="0" dirty="0">
                <a:solidFill>
                  <a:srgbClr val="002060"/>
                </a:solidFill>
              </a:rPr>
              <a:t>57.6 N</a:t>
            </a:r>
            <a:endParaRPr lang="en-AU" sz="2800" b="1" kern="0" baseline="30000" dirty="0">
              <a:solidFill>
                <a:srgbClr val="002060"/>
              </a:solidFill>
            </a:endParaRPr>
          </a:p>
        </p:txBody>
      </p:sp>
      <p:sp>
        <p:nvSpPr>
          <p:cNvPr id="5" name="Content Placeholder 2"/>
          <p:cNvSpPr txBox="1">
            <a:spLocks/>
          </p:cNvSpPr>
          <p:nvPr/>
        </p:nvSpPr>
        <p:spPr bwMode="auto">
          <a:xfrm>
            <a:off x="4211960" y="3668202"/>
            <a:ext cx="2520280" cy="408870"/>
          </a:xfrm>
          <a:prstGeom prst="rect">
            <a:avLst/>
          </a:prstGeom>
          <a:solidFill>
            <a:srgbClr val="FBB885"/>
          </a:solid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a:lstStyle>
          <a:p>
            <a:pPr marL="0" indent="0">
              <a:buNone/>
            </a:pPr>
            <a:r>
              <a:rPr lang="en-AU" sz="2800" b="1" dirty="0">
                <a:solidFill>
                  <a:srgbClr val="002060"/>
                </a:solidFill>
              </a:rPr>
              <a:t>4.65 x 10</a:t>
            </a:r>
            <a:r>
              <a:rPr lang="en-AU" sz="2800" b="1" baseline="30000" dirty="0">
                <a:solidFill>
                  <a:srgbClr val="002060"/>
                </a:solidFill>
              </a:rPr>
              <a:t>-35</a:t>
            </a:r>
            <a:r>
              <a:rPr lang="en-AU" sz="2800" b="1" dirty="0">
                <a:solidFill>
                  <a:srgbClr val="002060"/>
                </a:solidFill>
              </a:rPr>
              <a:t> N</a:t>
            </a:r>
            <a:endParaRPr lang="en-AU" sz="2800" b="1" kern="0" baseline="30000" dirty="0">
              <a:solidFill>
                <a:srgbClr val="002060"/>
              </a:solidFill>
            </a:endParaRPr>
          </a:p>
        </p:txBody>
      </p:sp>
    </p:spTree>
    <p:extLst>
      <p:ext uri="{BB962C8B-B14F-4D97-AF65-F5344CB8AC3E}">
        <p14:creationId xmlns:p14="http://schemas.microsoft.com/office/powerpoint/2010/main" val="34752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Four Fundamental Forces</a:t>
            </a:r>
          </a:p>
        </p:txBody>
      </p:sp>
      <p:sp>
        <p:nvSpPr>
          <p:cNvPr id="3" name="Content Placeholder 2"/>
          <p:cNvSpPr>
            <a:spLocks noGrp="1"/>
          </p:cNvSpPr>
          <p:nvPr>
            <p:ph idx="1"/>
          </p:nvPr>
        </p:nvSpPr>
        <p:spPr>
          <a:xfrm>
            <a:off x="0" y="1340768"/>
            <a:ext cx="9108504" cy="5302941"/>
          </a:xfrm>
          <a:solidFill>
            <a:srgbClr val="FBB885">
              <a:alpha val="71765"/>
            </a:srgbClr>
          </a:solidFill>
        </p:spPr>
        <p:txBody>
          <a:bodyPr>
            <a:normAutofit/>
          </a:bodyPr>
          <a:lstStyle/>
          <a:p>
            <a:pPr marL="442913" indent="-442913"/>
            <a:r>
              <a:rPr lang="en-AU" sz="2800" b="1" dirty="0">
                <a:solidFill>
                  <a:srgbClr val="002060"/>
                </a:solidFill>
              </a:rPr>
              <a:t>Electromagnetic Force (10</a:t>
            </a:r>
            <a:r>
              <a:rPr lang="en-AU" sz="2800" b="1" baseline="30000" dirty="0">
                <a:solidFill>
                  <a:srgbClr val="002060"/>
                </a:solidFill>
              </a:rPr>
              <a:t>37</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Photons (force carrying particles)</a:t>
            </a:r>
          </a:p>
          <a:p>
            <a:pPr marL="442913" indent="-442913">
              <a:buNone/>
            </a:pPr>
            <a:endParaRPr lang="en-AU" sz="1600" dirty="0">
              <a:solidFill>
                <a:srgbClr val="002060"/>
              </a:solidFill>
            </a:endParaRPr>
          </a:p>
          <a:p>
            <a:pPr marL="442913" indent="-442913"/>
            <a:r>
              <a:rPr lang="en-AU" sz="2800" b="1" dirty="0">
                <a:solidFill>
                  <a:srgbClr val="002060"/>
                </a:solidFill>
              </a:rPr>
              <a:t>Strong-nuclear Force (10</a:t>
            </a:r>
            <a:r>
              <a:rPr lang="en-AU" sz="2800" b="1" baseline="30000" dirty="0">
                <a:solidFill>
                  <a:srgbClr val="002060"/>
                </a:solidFill>
              </a:rPr>
              <a:t>39</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Gluons (force carrying particles)</a:t>
            </a:r>
            <a:endParaRPr lang="en-AU" dirty="0">
              <a:solidFill>
                <a:srgbClr val="002060"/>
              </a:solidFill>
            </a:endParaRPr>
          </a:p>
          <a:p>
            <a:pPr marL="442913" indent="-442913">
              <a:buNone/>
            </a:pPr>
            <a:endParaRPr lang="en-AU" sz="1600" dirty="0">
              <a:solidFill>
                <a:srgbClr val="002060"/>
              </a:solidFill>
            </a:endParaRPr>
          </a:p>
          <a:p>
            <a:pPr marL="442913" indent="-442913"/>
            <a:r>
              <a:rPr lang="en-AU" sz="2800" b="1" dirty="0">
                <a:solidFill>
                  <a:srgbClr val="002060"/>
                </a:solidFill>
              </a:rPr>
              <a:t>Weak-nuclear Force (10</a:t>
            </a:r>
            <a:r>
              <a:rPr lang="en-AU" sz="2800" b="1" baseline="30000" dirty="0">
                <a:solidFill>
                  <a:srgbClr val="002060"/>
                </a:solidFill>
              </a:rPr>
              <a:t>33</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Bosons W</a:t>
            </a:r>
            <a:r>
              <a:rPr lang="en-AU" sz="2800" baseline="30000" dirty="0">
                <a:solidFill>
                  <a:srgbClr val="002060"/>
                </a:solidFill>
              </a:rPr>
              <a:t>+</a:t>
            </a:r>
            <a:r>
              <a:rPr lang="en-AU" sz="2800" dirty="0">
                <a:solidFill>
                  <a:srgbClr val="002060"/>
                </a:solidFill>
              </a:rPr>
              <a:t>, W</a:t>
            </a:r>
            <a:r>
              <a:rPr lang="en-AU" sz="2800" baseline="30000" dirty="0">
                <a:solidFill>
                  <a:srgbClr val="002060"/>
                </a:solidFill>
              </a:rPr>
              <a:t>-</a:t>
            </a:r>
            <a:r>
              <a:rPr lang="en-AU" sz="2800" dirty="0">
                <a:solidFill>
                  <a:srgbClr val="002060"/>
                </a:solidFill>
              </a:rPr>
              <a:t>, Z</a:t>
            </a:r>
            <a:r>
              <a:rPr lang="en-AU" sz="2800" baseline="30000" dirty="0">
                <a:solidFill>
                  <a:srgbClr val="002060"/>
                </a:solidFill>
              </a:rPr>
              <a:t>o</a:t>
            </a:r>
            <a:r>
              <a:rPr lang="en-AU" sz="2800" dirty="0">
                <a:solidFill>
                  <a:srgbClr val="002060"/>
                </a:solidFill>
              </a:rPr>
              <a:t> (force carrying particles)</a:t>
            </a:r>
          </a:p>
          <a:p>
            <a:pPr marL="442913" indent="-442913">
              <a:buNone/>
            </a:pPr>
            <a:endParaRPr lang="en-AU" sz="1600" dirty="0">
              <a:solidFill>
                <a:srgbClr val="002060"/>
              </a:solidFill>
            </a:endParaRPr>
          </a:p>
          <a:p>
            <a:pPr marL="442913" indent="-442913"/>
            <a:r>
              <a:rPr lang="en-AU" sz="2800" b="1" dirty="0">
                <a:solidFill>
                  <a:srgbClr val="002060"/>
                </a:solidFill>
              </a:rPr>
              <a:t>Gravitational Force (10</a:t>
            </a:r>
            <a:r>
              <a:rPr lang="en-AU" sz="2800" b="1" baseline="30000" dirty="0">
                <a:solidFill>
                  <a:srgbClr val="002060"/>
                </a:solidFill>
              </a:rPr>
              <a:t>1</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Gravitons (wave particle force)</a:t>
            </a:r>
            <a:endParaRPr lang="en-AU" dirty="0">
              <a:solidFill>
                <a:srgbClr val="002060"/>
              </a:solidFill>
            </a:endParaRPr>
          </a:p>
          <a:p>
            <a:endParaRPr lang="en-AU" dirty="0">
              <a:solidFill>
                <a:srgbClr val="002060"/>
              </a:solidFill>
            </a:endParaRPr>
          </a:p>
        </p:txBody>
      </p:sp>
    </p:spTree>
    <p:extLst>
      <p:ext uri="{BB962C8B-B14F-4D97-AF65-F5344CB8AC3E}">
        <p14:creationId xmlns:p14="http://schemas.microsoft.com/office/powerpoint/2010/main" val="1654929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Stability in the nucleus</a:t>
            </a:r>
          </a:p>
        </p:txBody>
      </p:sp>
      <p:sp>
        <p:nvSpPr>
          <p:cNvPr id="3" name="Content Placeholder 2"/>
          <p:cNvSpPr>
            <a:spLocks noGrp="1"/>
          </p:cNvSpPr>
          <p:nvPr>
            <p:ph idx="1"/>
          </p:nvPr>
        </p:nvSpPr>
        <p:spPr>
          <a:xfrm>
            <a:off x="251520" y="1340768"/>
            <a:ext cx="8712968" cy="5302941"/>
          </a:xfrm>
          <a:solidFill>
            <a:srgbClr val="FBB885">
              <a:alpha val="71765"/>
            </a:srgbClr>
          </a:solidFill>
        </p:spPr>
        <p:txBody>
          <a:bodyPr>
            <a:normAutofit/>
          </a:bodyPr>
          <a:lstStyle/>
          <a:p>
            <a:pPr marL="442913" indent="-442913"/>
            <a:r>
              <a:rPr lang="en-AU" sz="2800" dirty="0">
                <a:solidFill>
                  <a:srgbClr val="002060"/>
                </a:solidFill>
              </a:rPr>
              <a:t>The Strong Nuclear Force is </a:t>
            </a:r>
            <a:r>
              <a:rPr lang="en-AU" sz="2800" u="sng" dirty="0">
                <a:solidFill>
                  <a:srgbClr val="002060"/>
                </a:solidFill>
              </a:rPr>
              <a:t>mostly</a:t>
            </a:r>
            <a:r>
              <a:rPr lang="en-AU" sz="2800" dirty="0">
                <a:solidFill>
                  <a:srgbClr val="002060"/>
                </a:solidFill>
              </a:rPr>
              <a:t> responsible for holding the nucleus together, but also the distribution of neutrons within the nucleus.</a:t>
            </a:r>
          </a:p>
          <a:p>
            <a:pPr marL="0" indent="0">
              <a:buNone/>
            </a:pPr>
            <a:r>
              <a:rPr lang="en-AU" sz="2800" dirty="0">
                <a:solidFill>
                  <a:srgbClr val="002060"/>
                </a:solidFill>
              </a:rPr>
              <a:t> </a:t>
            </a:r>
            <a:endParaRPr lang="en-AU" dirty="0">
              <a:solidFill>
                <a:srgbClr val="002060"/>
              </a:solidFill>
            </a:endParaRPr>
          </a:p>
        </p:txBody>
      </p:sp>
      <p:pic>
        <p:nvPicPr>
          <p:cNvPr id="81922" name="Picture 2" descr="http://images.tutorvista.com/cms/images/95/nuclear-stability-grap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5" y="2749225"/>
            <a:ext cx="3519173" cy="3560095"/>
          </a:xfrm>
          <a:prstGeom prst="rect">
            <a:avLst/>
          </a:prstGeom>
          <a:noFill/>
          <a:extLst>
            <a:ext uri="{909E8E84-426E-40DD-AFC4-6F175D3DCCD1}">
              <a14:hiddenFill xmlns:a14="http://schemas.microsoft.com/office/drawing/2010/main">
                <a:solidFill>
                  <a:srgbClr val="FFFFFF"/>
                </a:solidFill>
              </a14:hiddenFill>
            </a:ext>
          </a:extLst>
        </p:spPr>
      </p:pic>
      <p:pic>
        <p:nvPicPr>
          <p:cNvPr id="81924" name="Picture 4" descr="http://lhs.loswego.k12.or.us/z-pricem/AP%20Physics/10%20Nuclear%20Physics/03%20Binding%20Energy%20&amp;%20Mass%20Defect/stable%20nuclei%20plo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2746829"/>
            <a:ext cx="5448514" cy="356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059329"/>
      </p:ext>
    </p:extLst>
  </p:cSld>
  <p:clrMapOvr>
    <a:masterClrMapping/>
  </p:clrMapOvr>
</p:sld>
</file>

<file path=ppt/theme/theme1.xml><?xml version="1.0" encoding="utf-8"?>
<a:theme xmlns:a="http://schemas.openxmlformats.org/drawingml/2006/main" name="new_year_at_midnigh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w_year_at_midnigh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TS010336807</Template>
  <TotalTime>3215</TotalTime>
  <Words>7435</Words>
  <Application>Microsoft Office PowerPoint</Application>
  <PresentationFormat>On-screen Show (4:3)</PresentationFormat>
  <Paragraphs>1014</Paragraphs>
  <Slides>126</Slides>
  <Notes>126</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4</vt:i4>
      </vt:variant>
      <vt:variant>
        <vt:lpstr>Slide Titles</vt:lpstr>
      </vt:variant>
      <vt:variant>
        <vt:i4>126</vt:i4>
      </vt:variant>
    </vt:vector>
  </HeadingPairs>
  <TitlesOfParts>
    <vt:vector size="145" baseType="lpstr">
      <vt:lpstr>AGaramond Bold</vt:lpstr>
      <vt:lpstr>Arial</vt:lpstr>
      <vt:lpstr>Calibri</vt:lpstr>
      <vt:lpstr>Calisto MT</vt:lpstr>
      <vt:lpstr>Cambria Math</vt:lpstr>
      <vt:lpstr>Century Gothic</vt:lpstr>
      <vt:lpstr>Chilada ICG Dos</vt:lpstr>
      <vt:lpstr>Courier New</vt:lpstr>
      <vt:lpstr>Fajita ICG Picante</vt:lpstr>
      <vt:lpstr>Footlight MT Light</vt:lpstr>
      <vt:lpstr>NuptialScript</vt:lpstr>
      <vt:lpstr>Symbol</vt:lpstr>
      <vt:lpstr>Times New Roman</vt:lpstr>
      <vt:lpstr>new_year_at_midnight</vt:lpstr>
      <vt:lpstr>1_new_year_at_midnight</vt:lpstr>
      <vt:lpstr>Chart</vt:lpstr>
      <vt:lpstr>Bitmap Image</vt:lpstr>
      <vt:lpstr>CorelPhotoPaint.Image.7</vt:lpstr>
      <vt:lpstr>Equation</vt:lpstr>
      <vt:lpstr>Radiation     </vt:lpstr>
      <vt:lpstr>PowerPoint Presentation</vt:lpstr>
      <vt:lpstr>Electromagnetic Spectrum</vt:lpstr>
      <vt:lpstr>Family of Electromagnetic Radiation</vt:lpstr>
      <vt:lpstr>Ionising &amp; Non-ionising radiation</vt:lpstr>
      <vt:lpstr>Ionising &amp; Non-ionising radiation</vt:lpstr>
      <vt:lpstr>Ionising &amp; Non-ionising radiation</vt:lpstr>
      <vt:lpstr>Alpha, Beta and Gamma </vt:lpstr>
      <vt:lpstr>Background Radiation</vt:lpstr>
      <vt:lpstr>Background Radiation</vt:lpstr>
      <vt:lpstr>Cosmic rays</vt:lpstr>
      <vt:lpstr>Rocks</vt:lpstr>
      <vt:lpstr>Food we eat</vt:lpstr>
      <vt:lpstr>Food we eat</vt:lpstr>
      <vt:lpstr>Radon Gas</vt:lpstr>
      <vt:lpstr>Radon Gas</vt:lpstr>
      <vt:lpstr>For anyone interested</vt:lpstr>
      <vt:lpstr>Homework, Context &amp; Keywords</vt:lpstr>
      <vt:lpstr>Atoms, Isotopes, Radiation and Radioisotopes </vt:lpstr>
      <vt:lpstr>Atoms </vt:lpstr>
      <vt:lpstr>Atoms </vt:lpstr>
      <vt:lpstr>Protons, Neutrons and Electrons</vt:lpstr>
      <vt:lpstr>Protons, Neutrons and Electrons </vt:lpstr>
      <vt:lpstr>Symbol of Elements </vt:lpstr>
      <vt:lpstr>Isotopes </vt:lpstr>
      <vt:lpstr>Real Life Uses for Understanding Isotopes</vt:lpstr>
      <vt:lpstr>Real Life Uses for Understanding Isotopes</vt:lpstr>
      <vt:lpstr>Isotopes </vt:lpstr>
      <vt:lpstr>Radioisotopes </vt:lpstr>
      <vt:lpstr>Homework, Context &amp; Keywords</vt:lpstr>
      <vt:lpstr>Alpha, Beta &amp; Gamma Radiation </vt:lpstr>
      <vt:lpstr>Alpha Radiation</vt:lpstr>
      <vt:lpstr>Alpha Radiation </vt:lpstr>
      <vt:lpstr>Beta Radiation</vt:lpstr>
      <vt:lpstr>Beta Radiation </vt:lpstr>
      <vt:lpstr>Beta Radiation</vt:lpstr>
      <vt:lpstr>Gamma Radiation </vt:lpstr>
      <vt:lpstr>Gamma Radiation</vt:lpstr>
      <vt:lpstr>Terminology</vt:lpstr>
      <vt:lpstr>Artificial Transmutation </vt:lpstr>
      <vt:lpstr>Radioactive nuclei</vt:lpstr>
      <vt:lpstr>Isotopes </vt:lpstr>
      <vt:lpstr>Homework, Context &amp; Keywords</vt:lpstr>
      <vt:lpstr>Properties of Radiation   </vt:lpstr>
      <vt:lpstr>Penetrating Strength</vt:lpstr>
      <vt:lpstr>EM Fields on Radiation</vt:lpstr>
      <vt:lpstr>Cloud Chamber</vt:lpstr>
      <vt:lpstr>Geiger-Muller tube</vt:lpstr>
      <vt:lpstr>Homework, Context &amp; Keywords</vt:lpstr>
      <vt:lpstr>Half-life and Activity of Radioisotopes   </vt:lpstr>
      <vt:lpstr>Properties of Radiation</vt:lpstr>
      <vt:lpstr>Decay Series</vt:lpstr>
      <vt:lpstr>Decay Series</vt:lpstr>
      <vt:lpstr>Decay Series</vt:lpstr>
      <vt:lpstr>Decay Series</vt:lpstr>
      <vt:lpstr>Overview</vt:lpstr>
      <vt:lpstr>Overview</vt:lpstr>
      <vt:lpstr>Overview</vt:lpstr>
      <vt:lpstr>Rate of Decay </vt:lpstr>
      <vt:lpstr>Characteristic Decay Curve </vt:lpstr>
      <vt:lpstr>Characteristic Decay Curve  </vt:lpstr>
      <vt:lpstr>Characteristic Decay Curve  </vt:lpstr>
      <vt:lpstr>PowerPoint Presentation</vt:lpstr>
      <vt:lpstr>PowerPoint Presentation</vt:lpstr>
      <vt:lpstr>Rate of Decay </vt:lpstr>
      <vt:lpstr>Rate of Decay </vt:lpstr>
      <vt:lpstr>Rate of Decay </vt:lpstr>
      <vt:lpstr>Activity of Radiation </vt:lpstr>
      <vt:lpstr>Activity of Radiation </vt:lpstr>
      <vt:lpstr>Activity of Radiation </vt:lpstr>
      <vt:lpstr>Activity of Radiation </vt:lpstr>
      <vt:lpstr>Half-life examples</vt:lpstr>
      <vt:lpstr>Homework, Context &amp; Keywords</vt:lpstr>
      <vt:lpstr>Nuclear Medicine.  </vt:lpstr>
      <vt:lpstr>Nuclear Medicine</vt:lpstr>
      <vt:lpstr>Nuclear Medicine</vt:lpstr>
      <vt:lpstr>Nuclear Medicine</vt:lpstr>
      <vt:lpstr>Nuclear Medicine</vt:lpstr>
      <vt:lpstr>Current Methods-Therapy</vt:lpstr>
      <vt:lpstr>Imaging</vt:lpstr>
      <vt:lpstr>Homework, Context &amp; Keywords</vt:lpstr>
      <vt:lpstr>Absorbed Dose &amp; Dose Equivalent.  </vt:lpstr>
      <vt:lpstr>...trying to understand the terminology and units can be confusing, for example</vt:lpstr>
      <vt:lpstr>Commonly Used Radiation Units</vt:lpstr>
      <vt:lpstr>Commonly Used Radiation Units</vt:lpstr>
      <vt:lpstr>Absorbed Dose</vt:lpstr>
      <vt:lpstr>Dose Equivalent</vt:lpstr>
      <vt:lpstr>Dose Equivalent</vt:lpstr>
      <vt:lpstr>Dose Equivalent</vt:lpstr>
      <vt:lpstr>Absorbed Dose</vt:lpstr>
      <vt:lpstr>The effectiveness of the dose is also dependent on the dose-rate.</vt:lpstr>
      <vt:lpstr>Terminology Overview</vt:lpstr>
      <vt:lpstr>Homework, Context &amp; Keywords</vt:lpstr>
      <vt:lpstr>Nuclear Fission &amp; Mass/Energy Equivalent  </vt:lpstr>
      <vt:lpstr>Fermions</vt:lpstr>
      <vt:lpstr>Baryons</vt:lpstr>
      <vt:lpstr>The Nucleus</vt:lpstr>
      <vt:lpstr>Four Fundamental Forces</vt:lpstr>
      <vt:lpstr>Stability in the nucleus</vt:lpstr>
      <vt:lpstr>Stability in the nucleus</vt:lpstr>
      <vt:lpstr>Binding Energy</vt:lpstr>
      <vt:lpstr>Electron Volts</vt:lpstr>
      <vt:lpstr>Nuclear Fission</vt:lpstr>
      <vt:lpstr>Nuclear Fission</vt:lpstr>
      <vt:lpstr>PowerPoint Presentation</vt:lpstr>
      <vt:lpstr>PowerPoint Presentation</vt:lpstr>
      <vt:lpstr>Binding Energy and Mass Defect</vt:lpstr>
      <vt:lpstr>PowerPoint Presentation</vt:lpstr>
      <vt:lpstr>Binding Energy and Mass Defect</vt:lpstr>
      <vt:lpstr>Binding Energy and Mass Defect</vt:lpstr>
      <vt:lpstr>Binding Energy and Mass Defect</vt:lpstr>
      <vt:lpstr>Binding Energy and Mass Defect</vt:lpstr>
      <vt:lpstr>Binding Energy and Mass Defect</vt:lpstr>
      <vt:lpstr>Fission Weapons</vt:lpstr>
      <vt:lpstr>Chain Reaction </vt:lpstr>
      <vt:lpstr>Chain Reaction </vt:lpstr>
      <vt:lpstr>PowerPoint Presentation</vt:lpstr>
      <vt:lpstr>Critical Mass</vt:lpstr>
      <vt:lpstr>Homework, Context &amp; Keywords</vt:lpstr>
      <vt:lpstr>Nuclear Reactors and Fusion  </vt:lpstr>
      <vt:lpstr>Fusion</vt:lpstr>
      <vt:lpstr>PowerPoint Presentation</vt:lpstr>
      <vt:lpstr>PowerPoint Presentation</vt:lpstr>
      <vt:lpstr>Basics of Reactor Fuel Rods</vt:lpstr>
      <vt:lpstr>PowerPoint Presentation</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 Coddington</dc:creator>
  <cp:lastModifiedBy>Joseph D'cruz</cp:lastModifiedBy>
  <cp:revision>262</cp:revision>
  <cp:lastPrinted>2015-11-11T09:54:18Z</cp:lastPrinted>
  <dcterms:created xsi:type="dcterms:W3CDTF">2014-04-13T23:47:19Z</dcterms:created>
  <dcterms:modified xsi:type="dcterms:W3CDTF">2024-06-15T06:52:25Z</dcterms:modified>
</cp:coreProperties>
</file>